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fif" ContentType="image/jpeg"/>
  <Default Extension="jpeg" ContentType="image/jpeg"/>
  <Default Extension="emf" ContentType="image/x-emf"/>
  <Default Extension="wmf" ContentType="image/x-wmf"/>
  <Default Extension="webp"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364" r:id="rId2"/>
    <p:sldId id="259" r:id="rId3"/>
    <p:sldId id="365" r:id="rId4"/>
    <p:sldId id="272" r:id="rId5"/>
    <p:sldId id="275" r:id="rId6"/>
    <p:sldId id="276" r:id="rId7"/>
    <p:sldId id="278" r:id="rId8"/>
    <p:sldId id="280" r:id="rId9"/>
    <p:sldId id="281" r:id="rId10"/>
    <p:sldId id="382" r:id="rId11"/>
    <p:sldId id="282" r:id="rId12"/>
    <p:sldId id="283" r:id="rId13"/>
    <p:sldId id="387" r:id="rId14"/>
    <p:sldId id="368" r:id="rId15"/>
    <p:sldId id="285" r:id="rId16"/>
    <p:sldId id="286" r:id="rId17"/>
    <p:sldId id="287" r:id="rId18"/>
    <p:sldId id="288" r:id="rId19"/>
    <p:sldId id="372" r:id="rId20"/>
    <p:sldId id="290" r:id="rId21"/>
    <p:sldId id="273" r:id="rId22"/>
    <p:sldId id="291" r:id="rId23"/>
    <p:sldId id="301" r:id="rId24"/>
    <p:sldId id="292" r:id="rId25"/>
    <p:sldId id="293" r:id="rId26"/>
    <p:sldId id="299" r:id="rId27"/>
    <p:sldId id="300" r:id="rId28"/>
    <p:sldId id="295" r:id="rId29"/>
    <p:sldId id="296" r:id="rId30"/>
    <p:sldId id="297" r:id="rId31"/>
    <p:sldId id="294" r:id="rId32"/>
    <p:sldId id="302" r:id="rId33"/>
    <p:sldId id="304" r:id="rId34"/>
    <p:sldId id="305" r:id="rId35"/>
    <p:sldId id="309" r:id="rId36"/>
    <p:sldId id="310" r:id="rId37"/>
    <p:sldId id="311" r:id="rId38"/>
    <p:sldId id="312" r:id="rId39"/>
    <p:sldId id="313" r:id="rId40"/>
    <p:sldId id="314" r:id="rId41"/>
    <p:sldId id="315" r:id="rId42"/>
    <p:sldId id="316" r:id="rId43"/>
    <p:sldId id="317" r:id="rId44"/>
    <p:sldId id="303" r:id="rId45"/>
    <p:sldId id="388" r:id="rId46"/>
    <p:sldId id="403" r:id="rId47"/>
    <p:sldId id="404" r:id="rId48"/>
    <p:sldId id="405" r:id="rId49"/>
    <p:sldId id="406" r:id="rId50"/>
    <p:sldId id="407" r:id="rId51"/>
    <p:sldId id="408" r:id="rId52"/>
    <p:sldId id="420" r:id="rId53"/>
    <p:sldId id="409" r:id="rId54"/>
    <p:sldId id="284" r:id="rId55"/>
    <p:sldId id="410" r:id="rId56"/>
    <p:sldId id="411" r:id="rId57"/>
    <p:sldId id="412" r:id="rId58"/>
    <p:sldId id="413" r:id="rId59"/>
    <p:sldId id="414" r:id="rId60"/>
    <p:sldId id="415" r:id="rId61"/>
    <p:sldId id="416" r:id="rId62"/>
    <p:sldId id="417" r:id="rId63"/>
    <p:sldId id="318" r:id="rId64"/>
    <p:sldId id="271" r:id="rId65"/>
    <p:sldId id="418" r:id="rId66"/>
    <p:sldId id="419" r:id="rId67"/>
    <p:sldId id="421" r:id="rId68"/>
    <p:sldId id="423" r:id="rId69"/>
    <p:sldId id="422" r:id="rId70"/>
    <p:sldId id="425" r:id="rId71"/>
    <p:sldId id="426" r:id="rId72"/>
    <p:sldId id="424" r:id="rId73"/>
    <p:sldId id="389" r:id="rId74"/>
    <p:sldId id="319" r:id="rId75"/>
    <p:sldId id="260" r:id="rId76"/>
    <p:sldId id="261" r:id="rId77"/>
    <p:sldId id="262" r:id="rId78"/>
    <p:sldId id="263" r:id="rId79"/>
    <p:sldId id="264" r:id="rId80"/>
    <p:sldId id="265" r:id="rId81"/>
    <p:sldId id="266" r:id="rId82"/>
    <p:sldId id="267" r:id="rId83"/>
    <p:sldId id="268" r:id="rId84"/>
    <p:sldId id="269" r:id="rId85"/>
    <p:sldId id="270" r:id="rId86"/>
    <p:sldId id="339" r:id="rId87"/>
    <p:sldId id="340" r:id="rId88"/>
    <p:sldId id="341" r:id="rId89"/>
    <p:sldId id="342" r:id="rId90"/>
    <p:sldId id="343" r:id="rId91"/>
    <p:sldId id="344" r:id="rId92"/>
    <p:sldId id="345" r:id="rId93"/>
    <p:sldId id="346" r:id="rId94"/>
    <p:sldId id="390" r:id="rId95"/>
    <p:sldId id="321" r:id="rId96"/>
    <p:sldId id="337" r:id="rId97"/>
    <p:sldId id="347" r:id="rId98"/>
    <p:sldId id="338" r:id="rId99"/>
    <p:sldId id="358" r:id="rId100"/>
    <p:sldId id="354" r:id="rId101"/>
    <p:sldId id="355" r:id="rId102"/>
    <p:sldId id="356" r:id="rId103"/>
    <p:sldId id="359" r:id="rId104"/>
    <p:sldId id="360" r:id="rId105"/>
    <p:sldId id="351" r:id="rId106"/>
    <p:sldId id="384" r:id="rId107"/>
    <p:sldId id="352" r:id="rId108"/>
    <p:sldId id="353" r:id="rId109"/>
    <p:sldId id="362" r:id="rId110"/>
    <p:sldId id="349" r:id="rId111"/>
    <p:sldId id="350" r:id="rId112"/>
    <p:sldId id="363" r:id="rId113"/>
    <p:sldId id="307" r:id="rId114"/>
    <p:sldId id="306" r:id="rId115"/>
    <p:sldId id="308" r:id="rId1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69578" autoAdjust="0"/>
  </p:normalViewPr>
  <p:slideViewPr>
    <p:cSldViewPr snapToGrid="0">
      <p:cViewPr varScale="1">
        <p:scale>
          <a:sx n="47" d="100"/>
          <a:sy n="47" d="100"/>
        </p:scale>
        <p:origin x="1408" y="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1C1A0C-8588-4B10-BEF0-2D519BCDA57A}" type="datetimeFigureOut">
              <a:rPr lang="zh-CN" altLang="en-US" smtClean="0"/>
              <a:t>2021/12/7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C5AFA0-575D-46EC-BE1B-C84AEF900E0B}" type="slidenum">
              <a:rPr lang="zh-CN" altLang="en-US" smtClean="0"/>
              <a:t>‹#›</a:t>
            </a:fld>
            <a:endParaRPr lang="zh-CN" altLang="en-US"/>
          </a:p>
        </p:txBody>
      </p:sp>
    </p:spTree>
    <p:extLst>
      <p:ext uri="{BB962C8B-B14F-4D97-AF65-F5344CB8AC3E}">
        <p14:creationId xmlns:p14="http://schemas.microsoft.com/office/powerpoint/2010/main" val="4166578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C5AFA0-575D-46EC-BE1B-C84AEF900E0B}" type="slidenum">
              <a:rPr lang="zh-CN" altLang="en-US" smtClean="0"/>
              <a:t>2</a:t>
            </a:fld>
            <a:endParaRPr lang="zh-CN" altLang="en-US"/>
          </a:p>
        </p:txBody>
      </p:sp>
    </p:spTree>
    <p:extLst>
      <p:ext uri="{BB962C8B-B14F-4D97-AF65-F5344CB8AC3E}">
        <p14:creationId xmlns:p14="http://schemas.microsoft.com/office/powerpoint/2010/main" val="1082487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itchFamily="34" charset="0"/>
                <a:ea typeface="宋体" pitchFamily="2" charset="-122"/>
                <a:cs typeface="+mn-cs"/>
              </a:rPr>
              <a:t>强人工智能观点认为有可能制造出真正能推理和解决问题的智能机器，并且，这样的机器能将被认为是有知觉的，有自我意识的。强人工智能可以有两类：类人的人工智能，即机器的思考和推理就像人的思维一样。非类人的人工智能，即机器产生了和人完全不一样的知觉和意识，使用和人完全不一样的推理方式</a:t>
            </a:r>
            <a:endParaRPr lang="zh-CN" altLang="en-US" dirty="0"/>
          </a:p>
        </p:txBody>
      </p:sp>
      <p:sp>
        <p:nvSpPr>
          <p:cNvPr id="4" name="灯片编号占位符 3"/>
          <p:cNvSpPr>
            <a:spLocks noGrp="1"/>
          </p:cNvSpPr>
          <p:nvPr>
            <p:ph type="sldNum" sz="quarter" idx="10"/>
          </p:nvPr>
        </p:nvSpPr>
        <p:spPr/>
        <p:txBody>
          <a:bodyPr/>
          <a:lstStyle/>
          <a:p>
            <a:pPr>
              <a:defRPr/>
            </a:pPr>
            <a:fld id="{E9781A71-71E4-420A-AEF0-CD4EAA496715}" type="slidenum">
              <a:rPr lang="en-US" altLang="zh-CN" smtClean="0"/>
              <a:pPr>
                <a:defRPr/>
              </a:pPr>
              <a:t>12</a:t>
            </a:fld>
            <a:endParaRPr lang="en-US" altLang="zh-CN"/>
          </a:p>
        </p:txBody>
      </p:sp>
    </p:spTree>
    <p:extLst>
      <p:ext uri="{BB962C8B-B14F-4D97-AF65-F5344CB8AC3E}">
        <p14:creationId xmlns:p14="http://schemas.microsoft.com/office/powerpoint/2010/main" val="3353693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C5AFA0-575D-46EC-BE1B-C84AEF900E0B}" type="slidenum">
              <a:rPr lang="zh-CN" altLang="en-US" smtClean="0"/>
              <a:t>14</a:t>
            </a:fld>
            <a:endParaRPr lang="zh-CN" altLang="en-US"/>
          </a:p>
        </p:txBody>
      </p:sp>
    </p:spTree>
    <p:extLst>
      <p:ext uri="{BB962C8B-B14F-4D97-AF65-F5344CB8AC3E}">
        <p14:creationId xmlns:p14="http://schemas.microsoft.com/office/powerpoint/2010/main" val="1377788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solidFill>
                  <a:srgbClr val="00B050"/>
                </a:solidFill>
                <a:latin typeface="仿宋_GB2312" pitchFamily="49" charset="-122"/>
                <a:ea typeface="仿宋_GB2312" pitchFamily="49" charset="-122"/>
              </a:rPr>
              <a:t>数理逻辑、神经网络模型和控制论，并发明了通用电子数字计算机。。</a:t>
            </a:r>
            <a:endParaRPr lang="zh-CN" altLang="en-US" sz="1200" dirty="0">
              <a:solidFill>
                <a:srgbClr val="00B050"/>
              </a:solidFill>
              <a:latin typeface="仿宋_GB2312" pitchFamily="49" charset="-122"/>
              <a:ea typeface="仿宋_GB2312" pitchFamily="49" charset="-122"/>
            </a:endParaRPr>
          </a:p>
          <a:p>
            <a:endParaRPr lang="en-US" altLang="zh-CN" dirty="0"/>
          </a:p>
          <a:p>
            <a:pPr eaLnBrk="1" hangingPunct="1">
              <a:lnSpc>
                <a:spcPct val="105000"/>
              </a:lnSpc>
              <a:spcBef>
                <a:spcPts val="1800"/>
              </a:spcBef>
            </a:pPr>
            <a:r>
              <a:rPr lang="zh-CN" altLang="en-US" sz="1200" b="1" dirty="0">
                <a:solidFill>
                  <a:srgbClr val="006600"/>
                </a:solidFill>
              </a:rPr>
              <a:t>麦克洛奇</a:t>
            </a:r>
            <a:r>
              <a:rPr lang="en-US" altLang="zh-CN" sz="1200" b="1" dirty="0">
                <a:solidFill>
                  <a:srgbClr val="006600"/>
                </a:solidFill>
              </a:rPr>
              <a:t>(</a:t>
            </a:r>
            <a:r>
              <a:rPr lang="en-US" altLang="zh-CN" sz="1200" b="1" dirty="0" err="1">
                <a:solidFill>
                  <a:srgbClr val="006600"/>
                </a:solidFill>
              </a:rPr>
              <a:t>W.McCulloch</a:t>
            </a:r>
            <a:r>
              <a:rPr lang="en-US" altLang="zh-CN" sz="1200" b="1" dirty="0">
                <a:solidFill>
                  <a:srgbClr val="006600"/>
                </a:solidFill>
              </a:rPr>
              <a:t>)</a:t>
            </a:r>
            <a:r>
              <a:rPr lang="zh-CN" altLang="en-US" sz="1200" b="1" dirty="0">
                <a:solidFill>
                  <a:srgbClr val="006600"/>
                </a:solidFill>
              </a:rPr>
              <a:t>和皮兹</a:t>
            </a:r>
            <a:r>
              <a:rPr lang="en-US" altLang="zh-CN" sz="1200" b="1" dirty="0">
                <a:solidFill>
                  <a:srgbClr val="006600"/>
                </a:solidFill>
              </a:rPr>
              <a:t>(</a:t>
            </a:r>
            <a:r>
              <a:rPr lang="en-US" altLang="zh-CN" sz="1200" b="1" dirty="0" err="1">
                <a:solidFill>
                  <a:srgbClr val="006600"/>
                </a:solidFill>
              </a:rPr>
              <a:t>W.Pitts</a:t>
            </a:r>
            <a:r>
              <a:rPr lang="en-US" altLang="zh-CN" sz="1200" b="1" dirty="0">
                <a:solidFill>
                  <a:srgbClr val="006600"/>
                </a:solidFill>
              </a:rPr>
              <a:t>)</a:t>
            </a:r>
            <a:r>
              <a:rPr lang="zh-CN" altLang="en-US" sz="1200" b="1" dirty="0">
                <a:solidFill>
                  <a:srgbClr val="006600"/>
                </a:solidFill>
              </a:rPr>
              <a:t>：</a:t>
            </a:r>
            <a:r>
              <a:rPr lang="zh-CN" altLang="en-US" sz="1200" b="1" dirty="0">
                <a:solidFill>
                  <a:srgbClr val="0000CC"/>
                </a:solidFill>
              </a:rPr>
              <a:t>美国神经生理学家，于</a:t>
            </a:r>
            <a:r>
              <a:rPr lang="en-US" altLang="zh-CN" sz="1200" b="1" dirty="0">
                <a:solidFill>
                  <a:srgbClr val="0000CC"/>
                </a:solidFill>
              </a:rPr>
              <a:t>1943</a:t>
            </a:r>
            <a:r>
              <a:rPr lang="zh-CN" altLang="en-US" sz="1200" b="1" dirty="0">
                <a:solidFill>
                  <a:srgbClr val="0000CC"/>
                </a:solidFill>
              </a:rPr>
              <a:t>年建成了第一个神经网络模型</a:t>
            </a:r>
            <a:r>
              <a:rPr lang="en-US" altLang="zh-CN" sz="1200" b="1" dirty="0">
                <a:solidFill>
                  <a:srgbClr val="0000CC"/>
                </a:solidFill>
              </a:rPr>
              <a:t>(MP</a:t>
            </a:r>
            <a:r>
              <a:rPr lang="zh-CN" altLang="en-US" sz="1200" b="1" dirty="0">
                <a:solidFill>
                  <a:srgbClr val="0000CC"/>
                </a:solidFill>
              </a:rPr>
              <a:t>模型</a:t>
            </a:r>
            <a:r>
              <a:rPr lang="en-US" altLang="zh-CN" sz="1200" b="1" dirty="0">
                <a:solidFill>
                  <a:srgbClr val="0000CC"/>
                </a:solidFill>
              </a:rPr>
              <a:t>)</a:t>
            </a:r>
            <a:r>
              <a:rPr lang="zh-CN" altLang="en-US" sz="1200" b="1" dirty="0">
                <a:solidFill>
                  <a:srgbClr val="0000CC"/>
                </a:solidFill>
              </a:rPr>
              <a:t>。 </a:t>
            </a:r>
          </a:p>
          <a:p>
            <a:pPr eaLnBrk="1" hangingPunct="1">
              <a:lnSpc>
                <a:spcPct val="105000"/>
              </a:lnSpc>
              <a:spcBef>
                <a:spcPts val="1800"/>
              </a:spcBef>
            </a:pPr>
            <a:r>
              <a:rPr lang="zh-CN" altLang="en-US" sz="1200" b="1" dirty="0">
                <a:solidFill>
                  <a:srgbClr val="006600"/>
                </a:solidFill>
              </a:rPr>
              <a:t>维纳</a:t>
            </a:r>
            <a:r>
              <a:rPr lang="en-US" altLang="zh-CN" sz="1200" b="1" dirty="0">
                <a:solidFill>
                  <a:srgbClr val="006600"/>
                </a:solidFill>
              </a:rPr>
              <a:t>(</a:t>
            </a:r>
            <a:r>
              <a:rPr lang="en-US" altLang="zh-CN" sz="1200" b="1" dirty="0" err="1">
                <a:solidFill>
                  <a:srgbClr val="006600"/>
                </a:solidFill>
              </a:rPr>
              <a:t>N.Wiener</a:t>
            </a:r>
            <a:r>
              <a:rPr lang="zh-CN" altLang="en-US" sz="1200" b="1" dirty="0">
                <a:solidFill>
                  <a:srgbClr val="006600"/>
                </a:solidFill>
              </a:rPr>
              <a:t>：</a:t>
            </a:r>
            <a:r>
              <a:rPr lang="zh-CN" altLang="en-US" sz="1200" b="1" dirty="0">
                <a:solidFill>
                  <a:srgbClr val="0000CC"/>
                </a:solidFill>
              </a:rPr>
              <a:t>美国著名数学家、控制论创始人。</a:t>
            </a:r>
            <a:r>
              <a:rPr lang="en-US" altLang="zh-CN" sz="1200" b="1" dirty="0">
                <a:solidFill>
                  <a:srgbClr val="0000CC"/>
                </a:solidFill>
              </a:rPr>
              <a:t>1948</a:t>
            </a:r>
            <a:r>
              <a:rPr lang="zh-CN" altLang="en-US" sz="1200" b="1" dirty="0">
                <a:solidFill>
                  <a:srgbClr val="0000CC"/>
                </a:solidFill>
              </a:rPr>
              <a:t>年创立了控制论。控制论向人工智能的渗透，形成了行为主义学派。</a:t>
            </a:r>
          </a:p>
          <a:p>
            <a:pPr eaLnBrk="1" hangingPunct="1">
              <a:lnSpc>
                <a:spcPct val="105000"/>
              </a:lnSpc>
              <a:spcBef>
                <a:spcPts val="1800"/>
              </a:spcBef>
            </a:pPr>
            <a:r>
              <a:rPr lang="zh-CN" altLang="en-US" sz="1200" b="1" dirty="0">
                <a:solidFill>
                  <a:srgbClr val="006600"/>
                </a:solidFill>
              </a:rPr>
              <a:t>图灵又于</a:t>
            </a:r>
            <a:r>
              <a:rPr lang="en-US" altLang="zh-CN" sz="1200" b="1" dirty="0">
                <a:solidFill>
                  <a:srgbClr val="006600"/>
                </a:solidFill>
              </a:rPr>
              <a:t>1950</a:t>
            </a:r>
            <a:r>
              <a:rPr lang="zh-CN" altLang="en-US" sz="1200" b="1" dirty="0">
                <a:solidFill>
                  <a:srgbClr val="006600"/>
                </a:solidFill>
              </a:rPr>
              <a:t>年，</a:t>
            </a:r>
            <a:r>
              <a:rPr lang="zh-CN" altLang="en-US" sz="1200" b="1" dirty="0">
                <a:solidFill>
                  <a:srgbClr val="0000CC"/>
                </a:solidFill>
              </a:rPr>
              <a:t>发表题为</a:t>
            </a:r>
            <a:r>
              <a:rPr lang="en-US" altLang="zh-CN" sz="1200" b="1" dirty="0">
                <a:solidFill>
                  <a:srgbClr val="0000CC"/>
                </a:solidFill>
              </a:rPr>
              <a:t>《</a:t>
            </a:r>
            <a:r>
              <a:rPr lang="zh-CN" altLang="en-US" sz="1200" b="1" dirty="0">
                <a:solidFill>
                  <a:srgbClr val="0000CC"/>
                </a:solidFill>
              </a:rPr>
              <a:t>计算机能思维吗？</a:t>
            </a:r>
            <a:r>
              <a:rPr lang="en-US" altLang="zh-CN" sz="1200" b="1" dirty="0">
                <a:solidFill>
                  <a:srgbClr val="0000CC"/>
                </a:solidFill>
              </a:rPr>
              <a:t>》</a:t>
            </a:r>
            <a:r>
              <a:rPr lang="zh-CN" altLang="en-US" sz="1200" b="1" dirty="0">
                <a:solidFill>
                  <a:srgbClr val="0000CC"/>
                </a:solidFill>
              </a:rPr>
              <a:t>的著名论文，明确提出了“机器能思维”的观点。</a:t>
            </a:r>
          </a:p>
          <a:p>
            <a:endParaRPr lang="zh-CN" altLang="en-US" dirty="0"/>
          </a:p>
        </p:txBody>
      </p:sp>
      <p:sp>
        <p:nvSpPr>
          <p:cNvPr id="4" name="灯片编号占位符 3"/>
          <p:cNvSpPr>
            <a:spLocks noGrp="1"/>
          </p:cNvSpPr>
          <p:nvPr>
            <p:ph type="sldNum" sz="quarter" idx="10"/>
          </p:nvPr>
        </p:nvSpPr>
        <p:spPr/>
        <p:txBody>
          <a:bodyPr/>
          <a:lstStyle/>
          <a:p>
            <a:pPr>
              <a:defRPr/>
            </a:pPr>
            <a:fld id="{E9781A71-71E4-420A-AEF0-CD4EAA496715}" type="slidenum">
              <a:rPr lang="en-US" altLang="zh-CN" smtClean="0"/>
              <a:pPr>
                <a:defRPr/>
              </a:pPr>
              <a:t>15</a:t>
            </a:fld>
            <a:endParaRPr lang="en-US" altLang="zh-CN"/>
          </a:p>
        </p:txBody>
      </p:sp>
    </p:spTree>
    <p:extLst>
      <p:ext uri="{BB962C8B-B14F-4D97-AF65-F5344CB8AC3E}">
        <p14:creationId xmlns:p14="http://schemas.microsoft.com/office/powerpoint/2010/main" val="2675930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洛克菲勒</a:t>
            </a:r>
          </a:p>
        </p:txBody>
      </p:sp>
      <p:sp>
        <p:nvSpPr>
          <p:cNvPr id="4" name="灯片编号占位符 3"/>
          <p:cNvSpPr>
            <a:spLocks noGrp="1"/>
          </p:cNvSpPr>
          <p:nvPr>
            <p:ph type="sldNum" sz="quarter" idx="5"/>
          </p:nvPr>
        </p:nvSpPr>
        <p:spPr/>
        <p:txBody>
          <a:bodyPr/>
          <a:lstStyle/>
          <a:p>
            <a:fld id="{D8C5AFA0-575D-46EC-BE1B-C84AEF900E0B}" type="slidenum">
              <a:rPr lang="zh-CN" altLang="en-US" smtClean="0"/>
              <a:t>16</a:t>
            </a:fld>
            <a:endParaRPr lang="zh-CN" altLang="en-US"/>
          </a:p>
        </p:txBody>
      </p:sp>
    </p:spTree>
    <p:extLst>
      <p:ext uri="{BB962C8B-B14F-4D97-AF65-F5344CB8AC3E}">
        <p14:creationId xmlns:p14="http://schemas.microsoft.com/office/powerpoint/2010/main" val="3625465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80000"/>
              </a:lnSpc>
            </a:pPr>
            <a:r>
              <a:rPr lang="zh-CN" altLang="en-US" sz="1200" b="1" dirty="0">
                <a:solidFill>
                  <a:srgbClr val="33CC33"/>
                </a:solidFill>
              </a:rPr>
              <a:t>在博弈方面，</a:t>
            </a:r>
            <a:r>
              <a:rPr lang="zh-CN" altLang="en-US" sz="1200" b="1" dirty="0">
                <a:solidFill>
                  <a:srgbClr val="0000CC"/>
                </a:solidFill>
              </a:rPr>
              <a:t>塞缪尔的下棋程序在与世界冠军对弈时，</a:t>
            </a:r>
            <a:r>
              <a:rPr lang="en-US" altLang="zh-CN" sz="1200" b="1" dirty="0">
                <a:solidFill>
                  <a:srgbClr val="0000CC"/>
                </a:solidFill>
              </a:rPr>
              <a:t>5</a:t>
            </a:r>
            <a:r>
              <a:rPr lang="zh-CN" altLang="en-US" sz="1200" b="1" dirty="0">
                <a:solidFill>
                  <a:srgbClr val="0000CC"/>
                </a:solidFill>
              </a:rPr>
              <a:t>局败了</a:t>
            </a:r>
            <a:r>
              <a:rPr lang="en-US" altLang="zh-CN" sz="1200" b="1" dirty="0">
                <a:solidFill>
                  <a:srgbClr val="0000CC"/>
                </a:solidFill>
              </a:rPr>
              <a:t>4</a:t>
            </a:r>
            <a:r>
              <a:rPr lang="zh-CN" altLang="en-US" sz="1200" b="1" dirty="0">
                <a:solidFill>
                  <a:srgbClr val="0000CC"/>
                </a:solidFill>
              </a:rPr>
              <a:t>局。</a:t>
            </a:r>
            <a:endParaRPr lang="en-US" altLang="zh-CN" sz="1200" b="1" dirty="0">
              <a:solidFill>
                <a:srgbClr val="0000CC"/>
              </a:solidFill>
            </a:endParaRPr>
          </a:p>
          <a:p>
            <a:pPr eaLnBrk="1" hangingPunct="1">
              <a:lnSpc>
                <a:spcPct val="80000"/>
              </a:lnSpc>
            </a:pPr>
            <a:r>
              <a:rPr lang="zh-CN" altLang="en-US" sz="1200" b="1" dirty="0">
                <a:solidFill>
                  <a:srgbClr val="33CC33"/>
                </a:solidFill>
              </a:rPr>
              <a:t>在定理证明方面，</a:t>
            </a:r>
            <a:r>
              <a:rPr lang="zh-CN" altLang="en-US" sz="1200" b="1" dirty="0">
                <a:solidFill>
                  <a:srgbClr val="0000CC"/>
                </a:solidFill>
              </a:rPr>
              <a:t>发现鲁宾逊归结法的能力有限。当用归结原理证明两个连续函数之和还是连续函数时，推了</a:t>
            </a:r>
            <a:r>
              <a:rPr lang="en-US" altLang="zh-CN" sz="1200" b="1" dirty="0">
                <a:solidFill>
                  <a:srgbClr val="0000CC"/>
                </a:solidFill>
              </a:rPr>
              <a:t>10</a:t>
            </a:r>
            <a:r>
              <a:rPr lang="zh-CN" altLang="en-US" sz="1200" b="1" dirty="0">
                <a:solidFill>
                  <a:srgbClr val="0000CC"/>
                </a:solidFill>
              </a:rPr>
              <a:t>万步也没证出结果。</a:t>
            </a:r>
          </a:p>
          <a:p>
            <a:pPr eaLnBrk="1" hangingPunct="1">
              <a:lnSpc>
                <a:spcPct val="80000"/>
              </a:lnSpc>
            </a:pPr>
            <a:r>
              <a:rPr lang="zh-CN" altLang="en-US" sz="1200" b="1" dirty="0">
                <a:solidFill>
                  <a:srgbClr val="33CC33"/>
                </a:solidFill>
              </a:rPr>
              <a:t>在问题求解方面，</a:t>
            </a:r>
            <a:r>
              <a:rPr lang="zh-CN" altLang="en-US" sz="1200" b="1" dirty="0">
                <a:solidFill>
                  <a:srgbClr val="0000CC"/>
                </a:solidFill>
              </a:rPr>
              <a:t>对于不良结构，会产生组合爆炸问题。</a:t>
            </a:r>
          </a:p>
          <a:p>
            <a:pPr eaLnBrk="1" hangingPunct="1">
              <a:lnSpc>
                <a:spcPct val="80000"/>
              </a:lnSpc>
            </a:pPr>
            <a:r>
              <a:rPr lang="zh-CN" altLang="en-US" sz="1200" b="1" dirty="0">
                <a:solidFill>
                  <a:srgbClr val="33CC33"/>
                </a:solidFill>
              </a:rPr>
              <a:t>在机器翻译方面，</a:t>
            </a:r>
            <a:r>
              <a:rPr lang="zh-CN" altLang="en-US" sz="1200" b="1" dirty="0">
                <a:solidFill>
                  <a:srgbClr val="0000CC"/>
                </a:solidFill>
              </a:rPr>
              <a:t>发现并不那么简单，甚至会闹出笑话。有人挖苦说，美国花了</a:t>
            </a:r>
            <a:r>
              <a:rPr lang="en-US" altLang="zh-CN" sz="1200" b="1" dirty="0">
                <a:solidFill>
                  <a:srgbClr val="0000CC"/>
                </a:solidFill>
              </a:rPr>
              <a:t>2000</a:t>
            </a:r>
            <a:r>
              <a:rPr lang="zh-CN" altLang="en-US" sz="1200" b="1" dirty="0">
                <a:solidFill>
                  <a:srgbClr val="0000CC"/>
                </a:solidFill>
              </a:rPr>
              <a:t>万美元为机器翻译立了一块“墓碑”。</a:t>
            </a:r>
          </a:p>
          <a:p>
            <a:pPr eaLnBrk="1" hangingPunct="1">
              <a:lnSpc>
                <a:spcPct val="80000"/>
              </a:lnSpc>
            </a:pPr>
            <a:r>
              <a:rPr lang="zh-CN" altLang="en-US" sz="1200" b="1" dirty="0">
                <a:solidFill>
                  <a:srgbClr val="0000CC"/>
                </a:solidFill>
              </a:rPr>
              <a:t>“</a:t>
            </a:r>
            <a:r>
              <a:rPr lang="en-US" altLang="zh-CN" sz="1200" b="1" dirty="0">
                <a:solidFill>
                  <a:srgbClr val="0000CC"/>
                </a:solidFill>
              </a:rPr>
              <a:t>Out of sight, out of mind”(“</a:t>
            </a:r>
            <a:r>
              <a:rPr lang="zh-CN" altLang="en-US" sz="1200" b="1" dirty="0">
                <a:solidFill>
                  <a:srgbClr val="0000CC"/>
                </a:solidFill>
              </a:rPr>
              <a:t>眼不见心不烦”</a:t>
            </a:r>
            <a:r>
              <a:rPr lang="en-US" altLang="zh-CN" sz="1200" b="1" dirty="0">
                <a:solidFill>
                  <a:srgbClr val="0000CC"/>
                </a:solidFill>
              </a:rPr>
              <a:t>);</a:t>
            </a:r>
            <a:r>
              <a:rPr lang="zh-CN" altLang="en-US" sz="1200" b="1" dirty="0">
                <a:solidFill>
                  <a:srgbClr val="0000CC"/>
                </a:solidFill>
              </a:rPr>
              <a:t>翻成俄语，竟成了：“ 又瞎又疯”</a:t>
            </a:r>
          </a:p>
          <a:p>
            <a:pPr eaLnBrk="1" hangingPunct="1">
              <a:lnSpc>
                <a:spcPct val="80000"/>
              </a:lnSpc>
            </a:pPr>
            <a:r>
              <a:rPr lang="zh-CN" altLang="en-US" sz="1200" b="1" dirty="0">
                <a:solidFill>
                  <a:srgbClr val="33CC33"/>
                </a:solidFill>
              </a:rPr>
              <a:t>在神经生理学方面，</a:t>
            </a:r>
            <a:r>
              <a:rPr lang="zh-CN" altLang="en-US" sz="1200" b="1" dirty="0">
                <a:solidFill>
                  <a:srgbClr val="0000CC"/>
                </a:solidFill>
              </a:rPr>
              <a:t>研究发现人脑有</a:t>
            </a:r>
            <a:r>
              <a:rPr lang="en-US" altLang="zh-CN" sz="1200" b="1" dirty="0">
                <a:solidFill>
                  <a:srgbClr val="0000CC"/>
                </a:solidFill>
              </a:rPr>
              <a:t>10</a:t>
            </a:r>
            <a:r>
              <a:rPr lang="en-US" altLang="zh-CN" sz="1200" b="1" baseline="30000" dirty="0">
                <a:solidFill>
                  <a:srgbClr val="0000CC"/>
                </a:solidFill>
              </a:rPr>
              <a:t>11-12</a:t>
            </a:r>
            <a:r>
              <a:rPr lang="zh-CN" altLang="en-US" sz="1200" b="1" dirty="0">
                <a:solidFill>
                  <a:srgbClr val="0000CC"/>
                </a:solidFill>
              </a:rPr>
              <a:t>以上的神经元，在现有技术条件下用机器从结构上模拟人脑是根本不可能的。</a:t>
            </a:r>
          </a:p>
          <a:p>
            <a:pPr eaLnBrk="1" hangingPunct="1">
              <a:lnSpc>
                <a:spcPct val="80000"/>
              </a:lnSpc>
            </a:pPr>
            <a:r>
              <a:rPr lang="zh-CN" altLang="en-US" sz="1200" b="1" dirty="0">
                <a:solidFill>
                  <a:srgbClr val="33CC33"/>
                </a:solidFill>
              </a:rPr>
              <a:t>在其它方面，</a:t>
            </a:r>
            <a:r>
              <a:rPr lang="zh-CN" altLang="en-US" sz="1200" b="1" dirty="0">
                <a:solidFill>
                  <a:srgbClr val="0000CC"/>
                </a:solidFill>
              </a:rPr>
              <a:t>人工智能也遇到了不少问题。</a:t>
            </a:r>
          </a:p>
          <a:p>
            <a:pPr eaLnBrk="1" hangingPunct="1">
              <a:lnSpc>
                <a:spcPct val="80000"/>
              </a:lnSpc>
            </a:pPr>
            <a:r>
              <a:rPr lang="zh-CN" altLang="en-US" sz="1200" b="1" dirty="0">
                <a:solidFill>
                  <a:srgbClr val="0000CC"/>
                </a:solidFill>
              </a:rPr>
              <a:t>科幻小说和电影激发了过高的期望</a:t>
            </a:r>
          </a:p>
          <a:p>
            <a:endParaRPr lang="zh-CN" altLang="en-US" dirty="0"/>
          </a:p>
        </p:txBody>
      </p:sp>
      <p:sp>
        <p:nvSpPr>
          <p:cNvPr id="4" name="灯片编号占位符 3"/>
          <p:cNvSpPr>
            <a:spLocks noGrp="1"/>
          </p:cNvSpPr>
          <p:nvPr>
            <p:ph type="sldNum" sz="quarter" idx="10"/>
          </p:nvPr>
        </p:nvSpPr>
        <p:spPr/>
        <p:txBody>
          <a:bodyPr/>
          <a:lstStyle/>
          <a:p>
            <a:pPr>
              <a:defRPr/>
            </a:pPr>
            <a:fld id="{E9781A71-71E4-420A-AEF0-CD4EAA496715}" type="slidenum">
              <a:rPr lang="en-US" altLang="zh-CN" smtClean="0"/>
              <a:pPr>
                <a:defRPr/>
              </a:pPr>
              <a:t>17</a:t>
            </a:fld>
            <a:endParaRPr lang="en-US" altLang="zh-CN"/>
          </a:p>
        </p:txBody>
      </p:sp>
    </p:spTree>
    <p:extLst>
      <p:ext uri="{BB962C8B-B14F-4D97-AF65-F5344CB8AC3E}">
        <p14:creationId xmlns:p14="http://schemas.microsoft.com/office/powerpoint/2010/main" val="887226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a:ln/>
        </p:spPr>
      </p:sp>
      <p:sp>
        <p:nvSpPr>
          <p:cNvPr id="124931" name="备注占位符 2"/>
          <p:cNvSpPr>
            <a:spLocks noGrp="1"/>
          </p:cNvSpPr>
          <p:nvPr>
            <p:ph type="body" idx="1"/>
          </p:nvPr>
        </p:nvSpPr>
        <p:spPr>
          <a:noFill/>
        </p:spPr>
        <p:txBody>
          <a:bodyPr/>
          <a:lstStyle/>
          <a:p>
            <a:pPr marL="0" lvl="1" eaLnBrk="1" hangingPunct="1"/>
            <a:r>
              <a:rPr lang="zh-CN" altLang="en-US" sz="1800" b="1">
                <a:solidFill>
                  <a:srgbClr val="00B050"/>
                </a:solidFill>
              </a:rPr>
              <a:t>从应用角度看，它能协助内科医生诊断细菌感染疾病，并提供最佳处方。从技术角度看，他解决了知识表示、不精确推理、搜索策略、人机联系、知识获取及专家系统基本结构等一系列重大技术问题。</a:t>
            </a:r>
            <a:r>
              <a:rPr lang="zh-CN" altLang="en-US" sz="1800">
                <a:solidFill>
                  <a:srgbClr val="00B050"/>
                </a:solidFill>
              </a:rPr>
              <a:t> </a:t>
            </a:r>
          </a:p>
          <a:p>
            <a:pPr marL="0" lvl="1" eaLnBrk="1" hangingPunct="1"/>
            <a:r>
              <a:rPr lang="en-US" altLang="zh-CN" sz="1800" b="1">
                <a:solidFill>
                  <a:srgbClr val="00B050"/>
                </a:solidFill>
              </a:rPr>
              <a:t>1970</a:t>
            </a:r>
            <a:r>
              <a:rPr lang="zh-CN" altLang="en-US" sz="1800" b="1">
                <a:solidFill>
                  <a:srgbClr val="00B050"/>
                </a:solidFill>
              </a:rPr>
              <a:t>年</a:t>
            </a:r>
            <a:r>
              <a:rPr lang="en-US" altLang="zh-CN" sz="1800" b="1">
                <a:solidFill>
                  <a:srgbClr val="00B050"/>
                </a:solidFill>
              </a:rPr>
              <a:t>Artificial Intelligence</a:t>
            </a:r>
            <a:r>
              <a:rPr lang="zh-CN" altLang="en-US" sz="1800" b="1">
                <a:solidFill>
                  <a:srgbClr val="00B050"/>
                </a:solidFill>
              </a:rPr>
              <a:t>国际期刊创刊</a:t>
            </a:r>
            <a:endParaRPr lang="en-US" altLang="zh-CN" sz="1800" b="1">
              <a:solidFill>
                <a:srgbClr val="00B050"/>
              </a:solidFill>
            </a:endParaRPr>
          </a:p>
          <a:p>
            <a:pPr marL="0" lvl="1" eaLnBrk="1" hangingPunct="1"/>
            <a:r>
              <a:rPr lang="zh-CN" altLang="en-US" sz="1800" b="1">
                <a:solidFill>
                  <a:srgbClr val="00B050"/>
                </a:solidFill>
              </a:rPr>
              <a:t>这一时期，与专家系统同时发展的重要领域还有计算机视觉和机器人，自然语言理解与机器翻译等</a:t>
            </a:r>
            <a:r>
              <a:rPr lang="zh-CN" altLang="en-US" sz="1600" b="1">
                <a:solidFill>
                  <a:srgbClr val="00B050"/>
                </a:solidFill>
              </a:rPr>
              <a:t>。</a:t>
            </a:r>
          </a:p>
          <a:p>
            <a:pPr marL="0" lvl="1" eaLnBrk="1" hangingPunct="1"/>
            <a:endParaRPr lang="zh-CN" altLang="en-US" sz="1800" b="1">
              <a:solidFill>
                <a:srgbClr val="00B050"/>
              </a:solidFill>
            </a:endParaRPr>
          </a:p>
          <a:p>
            <a:pPr eaLnBrk="1" hangingPunct="1"/>
            <a:endParaRPr lang="zh-CN" altLang="en-US"/>
          </a:p>
        </p:txBody>
      </p:sp>
      <p:sp>
        <p:nvSpPr>
          <p:cNvPr id="124932" name="灯片编号占位符 3"/>
          <p:cNvSpPr>
            <a:spLocks noGrp="1"/>
          </p:cNvSpPr>
          <p:nvPr>
            <p:ph type="sldNum" sz="quarter" idx="5"/>
          </p:nvPr>
        </p:nvSpPr>
        <p:spPr>
          <a:noFill/>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C47896B9-9153-4AC4-87D8-1930FFC1B9DC}" type="slidenum">
              <a:rPr lang="en-US" altLang="zh-CN" smtClean="0"/>
              <a:pPr eaLnBrk="1" hangingPunct="1"/>
              <a:t>18</a:t>
            </a:fld>
            <a:endParaRPr lang="en-US" altLang="zh-CN"/>
          </a:p>
        </p:txBody>
      </p:sp>
    </p:spTree>
    <p:extLst>
      <p:ext uri="{BB962C8B-B14F-4D97-AF65-F5344CB8AC3E}">
        <p14:creationId xmlns:p14="http://schemas.microsoft.com/office/powerpoint/2010/main" val="2113642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AlphaGo</a:t>
            </a:r>
            <a:r>
              <a:rPr lang="zh-CN" altLang="en-US" dirty="0"/>
              <a:t>：决策树</a:t>
            </a:r>
            <a:r>
              <a:rPr lang="en-US" altLang="zh-CN" dirty="0"/>
              <a:t>+</a:t>
            </a:r>
            <a:r>
              <a:rPr lang="zh-CN" altLang="en-US" dirty="0"/>
              <a:t>蒙特卡罗搜索</a:t>
            </a:r>
            <a:r>
              <a:rPr lang="en-US" altLang="zh-CN" dirty="0"/>
              <a:t>+</a:t>
            </a:r>
            <a:r>
              <a:rPr lang="zh-CN" altLang="en-US" dirty="0"/>
              <a:t>强化学习</a:t>
            </a:r>
          </a:p>
        </p:txBody>
      </p:sp>
      <p:sp>
        <p:nvSpPr>
          <p:cNvPr id="4" name="灯片编号占位符 3"/>
          <p:cNvSpPr>
            <a:spLocks noGrp="1"/>
          </p:cNvSpPr>
          <p:nvPr>
            <p:ph type="sldNum" sz="quarter" idx="10"/>
          </p:nvPr>
        </p:nvSpPr>
        <p:spPr/>
        <p:txBody>
          <a:bodyPr/>
          <a:lstStyle/>
          <a:p>
            <a:pPr>
              <a:defRPr/>
            </a:pPr>
            <a:fld id="{E9781A71-71E4-420A-AEF0-CD4EAA496715}" type="slidenum">
              <a:rPr lang="en-US" altLang="zh-CN" smtClean="0"/>
              <a:pPr>
                <a:defRPr/>
              </a:pPr>
              <a:t>20</a:t>
            </a:fld>
            <a:endParaRPr lang="en-US" altLang="zh-CN"/>
          </a:p>
        </p:txBody>
      </p:sp>
    </p:spTree>
    <p:extLst>
      <p:ext uri="{BB962C8B-B14F-4D97-AF65-F5344CB8AC3E}">
        <p14:creationId xmlns:p14="http://schemas.microsoft.com/office/powerpoint/2010/main" val="3275359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E9781A71-71E4-420A-AEF0-CD4EAA496715}" type="slidenum">
              <a:rPr lang="en-US" altLang="zh-CN" smtClean="0"/>
              <a:pPr>
                <a:defRPr/>
              </a:pPr>
              <a:t>28</a:t>
            </a:fld>
            <a:endParaRPr lang="en-US" altLang="zh-CN"/>
          </a:p>
        </p:txBody>
      </p:sp>
    </p:spTree>
    <p:extLst>
      <p:ext uri="{BB962C8B-B14F-4D97-AF65-F5344CB8AC3E}">
        <p14:creationId xmlns:p14="http://schemas.microsoft.com/office/powerpoint/2010/main" val="963134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对训练数据要求过高，识别能力不强</a:t>
            </a:r>
          </a:p>
        </p:txBody>
      </p:sp>
      <p:sp>
        <p:nvSpPr>
          <p:cNvPr id="4" name="灯片编号占位符 3"/>
          <p:cNvSpPr>
            <a:spLocks noGrp="1"/>
          </p:cNvSpPr>
          <p:nvPr>
            <p:ph type="sldNum" sz="quarter" idx="10"/>
          </p:nvPr>
        </p:nvSpPr>
        <p:spPr/>
        <p:txBody>
          <a:bodyPr/>
          <a:lstStyle/>
          <a:p>
            <a:fld id="{D8C5AFA0-575D-46EC-BE1B-C84AEF900E0B}" type="slidenum">
              <a:rPr lang="zh-CN" altLang="en-US" smtClean="0"/>
              <a:t>29</a:t>
            </a:fld>
            <a:endParaRPr lang="zh-CN" altLang="en-US"/>
          </a:p>
        </p:txBody>
      </p:sp>
    </p:spTree>
    <p:extLst>
      <p:ext uri="{BB962C8B-B14F-4D97-AF65-F5344CB8AC3E}">
        <p14:creationId xmlns:p14="http://schemas.microsoft.com/office/powerpoint/2010/main" val="2770310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如果说，冥冥中存在一个函数，我们期望，通过大量的数据，能够“拟合”或者“毕竟”得出这个函数</a:t>
            </a:r>
          </a:p>
        </p:txBody>
      </p:sp>
      <p:sp>
        <p:nvSpPr>
          <p:cNvPr id="4" name="灯片编号占位符 3"/>
          <p:cNvSpPr>
            <a:spLocks noGrp="1"/>
          </p:cNvSpPr>
          <p:nvPr>
            <p:ph type="sldNum" sz="quarter" idx="10"/>
          </p:nvPr>
        </p:nvSpPr>
        <p:spPr/>
        <p:txBody>
          <a:bodyPr/>
          <a:lstStyle/>
          <a:p>
            <a:fld id="{D8C5AFA0-575D-46EC-BE1B-C84AEF900E0B}" type="slidenum">
              <a:rPr lang="zh-CN" altLang="en-US" smtClean="0"/>
              <a:t>31</a:t>
            </a:fld>
            <a:endParaRPr lang="zh-CN" altLang="en-US"/>
          </a:p>
        </p:txBody>
      </p:sp>
    </p:spTree>
    <p:extLst>
      <p:ext uri="{BB962C8B-B14F-4D97-AF65-F5344CB8AC3E}">
        <p14:creationId xmlns:p14="http://schemas.microsoft.com/office/powerpoint/2010/main" val="1232837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2016</a:t>
            </a:r>
            <a:r>
              <a:rPr lang="zh-CN" altLang="en-US" sz="1200" b="0" i="0" kern="1200" dirty="0">
                <a:solidFill>
                  <a:schemeClr val="tx1"/>
                </a:solidFill>
                <a:effectLst/>
                <a:latin typeface="+mn-lt"/>
                <a:ea typeface="+mn-ea"/>
                <a:cs typeface="+mn-cs"/>
              </a:rPr>
              <a:t>年击败李世石，初发布</a:t>
            </a:r>
            <a:r>
              <a:rPr lang="en-US"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17</a:t>
            </a:r>
            <a:r>
              <a:rPr lang="zh-CN" altLang="en-US" sz="1200" b="0" i="0" kern="1200" dirty="0">
                <a:solidFill>
                  <a:schemeClr val="tx1"/>
                </a:solidFill>
                <a:effectLst/>
                <a:latin typeface="+mn-lt"/>
                <a:ea typeface="+mn-ea"/>
                <a:cs typeface="+mn-cs"/>
              </a:rPr>
              <a:t>年击败柯洁。</a:t>
            </a:r>
            <a:r>
              <a:rPr lang="en-US" altLang="zh-CN" sz="1200" b="0" i="0" kern="1200" dirty="0">
                <a:solidFill>
                  <a:schemeClr val="tx1"/>
                </a:solidFill>
                <a:effectLst/>
                <a:latin typeface="+mn-lt"/>
                <a:ea typeface="+mn-ea"/>
                <a:cs typeface="+mn-cs"/>
              </a:rPr>
              <a:t>17</a:t>
            </a:r>
            <a:r>
              <a:rPr lang="zh-CN" altLang="en-US" sz="1200" b="0" i="0" kern="1200" dirty="0">
                <a:solidFill>
                  <a:schemeClr val="tx1"/>
                </a:solidFill>
                <a:effectLst/>
                <a:latin typeface="+mn-lt"/>
                <a:ea typeface="+mn-ea"/>
                <a:cs typeface="+mn-cs"/>
              </a:rPr>
              <a:t>年发布</a:t>
            </a:r>
            <a:r>
              <a:rPr lang="en-US" altLang="zh-CN" sz="1200" b="0" i="0" kern="1200" dirty="0">
                <a:solidFill>
                  <a:schemeClr val="tx1"/>
                </a:solidFill>
                <a:effectLst/>
                <a:latin typeface="+mn-lt"/>
                <a:ea typeface="+mn-ea"/>
                <a:cs typeface="+mn-cs"/>
              </a:rPr>
              <a:t>Zero(490</a:t>
            </a:r>
            <a:r>
              <a:rPr lang="zh-CN" altLang="en-US" sz="1200" b="0" i="0" kern="1200" dirty="0">
                <a:solidFill>
                  <a:schemeClr val="tx1"/>
                </a:solidFill>
                <a:effectLst/>
                <a:latin typeface="+mn-lt"/>
                <a:ea typeface="+mn-ea"/>
                <a:cs typeface="+mn-cs"/>
              </a:rPr>
              <a:t>万轮训练</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之所以可以实现从零开始学习，是因为棋类问题的特点所决定的，是个水到渠成的结果。因为棋类问题一个重要的特性就是可以让机器自动判别最终结果的胜负，这样才可以不用人类数据，自己实现产生数据，自我训练，自我提高下棋水平。但是这种方式很难推广到其他领域，不能认为人工智能的数据问题就解决了。</a:t>
            </a:r>
            <a:endParaRPr lang="zh-CN" altLang="en-US" dirty="0"/>
          </a:p>
        </p:txBody>
      </p:sp>
      <p:sp>
        <p:nvSpPr>
          <p:cNvPr id="4" name="灯片编号占位符 3"/>
          <p:cNvSpPr>
            <a:spLocks noGrp="1"/>
          </p:cNvSpPr>
          <p:nvPr>
            <p:ph type="sldNum" sz="quarter" idx="10"/>
          </p:nvPr>
        </p:nvSpPr>
        <p:spPr/>
        <p:txBody>
          <a:bodyPr/>
          <a:lstStyle/>
          <a:p>
            <a:fld id="{D8C5AFA0-575D-46EC-BE1B-C84AEF900E0B}" type="slidenum">
              <a:rPr lang="zh-CN" altLang="en-US" smtClean="0"/>
              <a:t>4</a:t>
            </a:fld>
            <a:endParaRPr lang="zh-CN" altLang="en-US"/>
          </a:p>
        </p:txBody>
      </p:sp>
    </p:spTree>
    <p:extLst>
      <p:ext uri="{BB962C8B-B14F-4D97-AF65-F5344CB8AC3E}">
        <p14:creationId xmlns:p14="http://schemas.microsoft.com/office/powerpoint/2010/main" val="3305962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Sigmod</a:t>
            </a:r>
            <a:r>
              <a:rPr lang="zh-CN" altLang="en-US" dirty="0"/>
              <a:t>函数的线性组合，可以逼近任意连续函数</a:t>
            </a:r>
            <a:endParaRPr lang="en-US" altLang="zh-CN" dirty="0"/>
          </a:p>
          <a:p>
            <a:br>
              <a:rPr lang="en-US" altLang="zh-CN" dirty="0"/>
            </a:br>
            <a:r>
              <a:rPr lang="en-US" altLang="zh-CN" sz="1200" b="0" i="0" kern="1200" dirty="0">
                <a:solidFill>
                  <a:schemeClr val="tx1"/>
                </a:solidFill>
                <a:effectLst/>
                <a:latin typeface="+mn-lt"/>
                <a:ea typeface="+mn-ea"/>
                <a:cs typeface="+mn-cs"/>
              </a:rPr>
              <a:t>Backpropagation algorithm</a:t>
            </a:r>
            <a:endParaRPr lang="zh-CN" altLang="en-US" dirty="0"/>
          </a:p>
        </p:txBody>
      </p:sp>
      <p:sp>
        <p:nvSpPr>
          <p:cNvPr id="4" name="灯片编号占位符 3"/>
          <p:cNvSpPr>
            <a:spLocks noGrp="1"/>
          </p:cNvSpPr>
          <p:nvPr>
            <p:ph type="sldNum" sz="quarter" idx="10"/>
          </p:nvPr>
        </p:nvSpPr>
        <p:spPr/>
        <p:txBody>
          <a:bodyPr/>
          <a:lstStyle/>
          <a:p>
            <a:fld id="{D8C5AFA0-575D-46EC-BE1B-C84AEF900E0B}" type="slidenum">
              <a:rPr lang="zh-CN" altLang="en-US" smtClean="0"/>
              <a:t>34</a:t>
            </a:fld>
            <a:endParaRPr lang="zh-CN" altLang="en-US"/>
          </a:p>
        </p:txBody>
      </p:sp>
    </p:spTree>
    <p:extLst>
      <p:ext uri="{BB962C8B-B14F-4D97-AF65-F5344CB8AC3E}">
        <p14:creationId xmlns:p14="http://schemas.microsoft.com/office/powerpoint/2010/main" val="3779549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E9781A71-71E4-420A-AEF0-CD4EAA496715}" type="slidenum">
              <a:rPr lang="en-US" altLang="zh-CN" smtClean="0"/>
              <a:pPr>
                <a:defRPr/>
              </a:pPr>
              <a:t>38</a:t>
            </a:fld>
            <a:endParaRPr lang="en-US" altLang="zh-CN"/>
          </a:p>
        </p:txBody>
      </p:sp>
    </p:spTree>
    <p:extLst>
      <p:ext uri="{BB962C8B-B14F-4D97-AF65-F5344CB8AC3E}">
        <p14:creationId xmlns:p14="http://schemas.microsoft.com/office/powerpoint/2010/main" val="3428804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507F6BA-A4E9-45A3-AF12-159F47EACA87}" type="slidenum">
              <a:rPr lang="zh-CN" altLang="en-US" smtClean="0"/>
              <a:pPr>
                <a:defRPr/>
              </a:pPr>
              <a:t>39</a:t>
            </a:fld>
            <a:endParaRPr lang="zh-CN" altLang="en-US"/>
          </a:p>
        </p:txBody>
      </p:sp>
    </p:spTree>
    <p:extLst>
      <p:ext uri="{BB962C8B-B14F-4D97-AF65-F5344CB8AC3E}">
        <p14:creationId xmlns:p14="http://schemas.microsoft.com/office/powerpoint/2010/main" val="2508795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00050" lvl="2" indent="0">
              <a:buFont typeface="Wingdings 2"/>
              <a:buNone/>
            </a:pPr>
            <a:r>
              <a:rPr lang="zh-CN" altLang="en-US" sz="2400" dirty="0"/>
              <a:t>在当今全球范围内的工业设备、汽车、电子仪表和装运箱中，都有着无数的数字传感器，这些传感器能测量和交流位置、运动、震动、温度和湿度等数据，甚至还能测量空气中的化学变化</a:t>
            </a:r>
            <a:endParaRPr lang="en-US" altLang="zh-CN" sz="2400" dirty="0"/>
          </a:p>
          <a:p>
            <a:pPr marL="400050" lvl="2" indent="0">
              <a:buFont typeface="Wingdings 2"/>
              <a:buNone/>
            </a:pPr>
            <a:r>
              <a:rPr lang="zh-CN" altLang="en-US" sz="1200" b="0" i="0" kern="1200" dirty="0">
                <a:solidFill>
                  <a:schemeClr val="tx1"/>
                </a:solidFill>
                <a:effectLst/>
                <a:latin typeface="+mn-lt"/>
                <a:ea typeface="+mn-ea"/>
                <a:cs typeface="+mn-cs"/>
              </a:rPr>
              <a:t>截至</a:t>
            </a:r>
            <a:r>
              <a:rPr lang="en-US" altLang="zh-CN" sz="1200" b="0" i="0" kern="1200" dirty="0">
                <a:solidFill>
                  <a:schemeClr val="tx1"/>
                </a:solidFill>
                <a:effectLst/>
                <a:latin typeface="+mn-lt"/>
                <a:ea typeface="+mn-ea"/>
                <a:cs typeface="+mn-cs"/>
              </a:rPr>
              <a:t>2020</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月，我国网民规模为</a:t>
            </a:r>
            <a:r>
              <a:rPr lang="en-US" altLang="zh-CN" sz="1200" b="0" i="0" kern="1200" dirty="0">
                <a:solidFill>
                  <a:schemeClr val="tx1"/>
                </a:solidFill>
                <a:effectLst/>
                <a:latin typeface="+mn-lt"/>
                <a:ea typeface="+mn-ea"/>
                <a:cs typeface="+mn-cs"/>
              </a:rPr>
              <a:t>9.89</a:t>
            </a:r>
            <a:r>
              <a:rPr lang="zh-CN" altLang="en-US" sz="1200" b="0" i="0" kern="1200" dirty="0">
                <a:solidFill>
                  <a:schemeClr val="tx1"/>
                </a:solidFill>
                <a:effectLst/>
                <a:latin typeface="+mn-lt"/>
                <a:ea typeface="+mn-ea"/>
                <a:cs typeface="+mn-cs"/>
              </a:rPr>
              <a:t>亿</a:t>
            </a:r>
            <a:endParaRPr lang="zh-CN" altLang="en-US" sz="2400" dirty="0"/>
          </a:p>
        </p:txBody>
      </p:sp>
      <p:sp>
        <p:nvSpPr>
          <p:cNvPr id="4" name="灯片编号占位符 3"/>
          <p:cNvSpPr>
            <a:spLocks noGrp="1"/>
          </p:cNvSpPr>
          <p:nvPr>
            <p:ph type="sldNum" sz="quarter" idx="10"/>
          </p:nvPr>
        </p:nvSpPr>
        <p:spPr/>
        <p:txBody>
          <a:bodyPr/>
          <a:lstStyle/>
          <a:p>
            <a:fld id="{CFD3E0D4-7F02-4961-8209-D112C7BABF10}" type="slidenum">
              <a:rPr lang="zh-CN" altLang="en-US" smtClean="0"/>
              <a:t>47</a:t>
            </a:fld>
            <a:endParaRPr lang="zh-CN" altLang="en-US"/>
          </a:p>
        </p:txBody>
      </p:sp>
    </p:spTree>
    <p:extLst>
      <p:ext uri="{BB962C8B-B14F-4D97-AF65-F5344CB8AC3E}">
        <p14:creationId xmlns:p14="http://schemas.microsoft.com/office/powerpoint/2010/main" val="1709037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1024PB=1EB</a:t>
            </a:r>
            <a:r>
              <a:rPr lang="zh-CN" altLang="en-US" dirty="0"/>
              <a:t>（</a:t>
            </a:r>
            <a:r>
              <a:rPr lang="en-US" altLang="zh-CN" sz="1200" b="0" i="0" kern="1200" dirty="0">
                <a:solidFill>
                  <a:schemeClr val="tx1"/>
                </a:solidFill>
                <a:effectLst/>
                <a:latin typeface="+mn-lt"/>
                <a:ea typeface="+mn-ea"/>
                <a:cs typeface="+mn-cs"/>
              </a:rPr>
              <a:t>exabytes</a:t>
            </a:r>
            <a:r>
              <a:rPr lang="zh-CN" altLang="en-US" dirty="0"/>
              <a:t>）</a:t>
            </a:r>
            <a:endParaRPr lang="en-US" altLang="zh-CN" dirty="0"/>
          </a:p>
          <a:p>
            <a:r>
              <a:rPr lang="en-US" altLang="zh-CN" dirty="0"/>
              <a:t>1024EB=1ZB</a:t>
            </a:r>
            <a:r>
              <a:rPr lang="zh-CN" altLang="en-US" dirty="0"/>
              <a:t>（</a:t>
            </a:r>
            <a:r>
              <a:rPr lang="en-US" altLang="zh-CN" sz="1200" b="0" i="0" kern="1200" dirty="0" err="1">
                <a:solidFill>
                  <a:schemeClr val="tx1"/>
                </a:solidFill>
                <a:effectLst/>
                <a:latin typeface="+mn-lt"/>
                <a:ea typeface="+mn-ea"/>
                <a:cs typeface="+mn-cs"/>
              </a:rPr>
              <a:t>zetabytes</a:t>
            </a:r>
            <a:r>
              <a:rPr lang="zh-CN" altLang="en-US" dirty="0"/>
              <a:t>）</a:t>
            </a:r>
            <a:endParaRPr lang="en-US" altLang="zh-CN" dirty="0"/>
          </a:p>
          <a:p>
            <a:r>
              <a:rPr lang="en-US" altLang="zh-CN" dirty="0"/>
              <a:t>TB</a:t>
            </a:r>
            <a:r>
              <a:rPr lang="zh-CN" altLang="en-US" dirty="0"/>
              <a:t>：个位数价格</a:t>
            </a:r>
          </a:p>
        </p:txBody>
      </p:sp>
      <p:sp>
        <p:nvSpPr>
          <p:cNvPr id="4" name="灯片编号占位符 3"/>
          <p:cNvSpPr>
            <a:spLocks noGrp="1"/>
          </p:cNvSpPr>
          <p:nvPr>
            <p:ph type="sldNum" sz="quarter" idx="5"/>
          </p:nvPr>
        </p:nvSpPr>
        <p:spPr/>
        <p:txBody>
          <a:bodyPr/>
          <a:lstStyle/>
          <a:p>
            <a:fld id="{D8C5AFA0-575D-46EC-BE1B-C84AEF900E0B}" type="slidenum">
              <a:rPr lang="zh-CN" altLang="en-US" smtClean="0"/>
              <a:t>52</a:t>
            </a:fld>
            <a:endParaRPr lang="zh-CN" altLang="en-US"/>
          </a:p>
        </p:txBody>
      </p:sp>
    </p:spTree>
    <p:extLst>
      <p:ext uri="{BB962C8B-B14F-4D97-AF65-F5344CB8AC3E}">
        <p14:creationId xmlns:p14="http://schemas.microsoft.com/office/powerpoint/2010/main" val="2181864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eaLnBrk="1" hangingPunct="1"/>
            <a:r>
              <a:rPr lang="zh-CN" altLang="en-US" dirty="0"/>
              <a:t>“啤酒与尿布”的故事产生于</a:t>
            </a:r>
            <a:r>
              <a:rPr lang="en-US" altLang="zh-CN" dirty="0"/>
              <a:t>20</a:t>
            </a:r>
            <a:r>
              <a:rPr lang="zh-CN" altLang="en-US" dirty="0"/>
              <a:t>世纪</a:t>
            </a:r>
            <a:r>
              <a:rPr lang="en-US" altLang="zh-CN" dirty="0"/>
              <a:t>90</a:t>
            </a:r>
            <a:r>
              <a:rPr lang="zh-CN" altLang="en-US" dirty="0"/>
              <a:t>年代的美国沃尔玛超市中，沃尔玛的超市管理人员分析销售数据时发现了一个令人难于理解的现象：在某些特定的情况下，“啤酒”与“尿布”两件看上去毫无关系的商品会经常出现在同一个购物篮中，这种独特的销售现象引起了管理人员的注意，经过后续调查发现，这种现象出现在年轻的父亲身上。</a:t>
            </a:r>
            <a:endParaRPr lang="en-US" altLang="zh-CN" dirty="0"/>
          </a:p>
          <a:p>
            <a:pPr eaLnBrk="1" hangingPunct="1"/>
            <a:endParaRPr lang="en-US" altLang="zh-CN" dirty="0"/>
          </a:p>
          <a:p>
            <a:pPr eaLnBrk="1" hangingPunct="1"/>
            <a:r>
              <a:rPr lang="zh-CN" altLang="en-US" dirty="0"/>
              <a:t>当然“啤酒与尿布”的故事必须具有技术方面的支持。</a:t>
            </a:r>
            <a:r>
              <a:rPr lang="en-US" altLang="zh-CN" dirty="0"/>
              <a:t>1993</a:t>
            </a:r>
            <a:r>
              <a:rPr lang="zh-CN" altLang="en-US" dirty="0"/>
              <a:t>年美国学者</a:t>
            </a:r>
            <a:r>
              <a:rPr lang="en-US" altLang="zh-CN" dirty="0"/>
              <a:t>Agrawal </a:t>
            </a:r>
            <a:r>
              <a:rPr lang="zh-CN" altLang="en-US" dirty="0"/>
              <a:t>（个人翻译</a:t>
            </a:r>
            <a:r>
              <a:rPr lang="en-US" altLang="zh-CN" dirty="0"/>
              <a:t>--</a:t>
            </a:r>
            <a:r>
              <a:rPr lang="zh-CN" altLang="en-US" dirty="0"/>
              <a:t>艾格拉沃）提出通过分析购物篮中的商品集合，从而找出商品之间关联关系的关联算法，并根据商品之间的关系，找出客户的购买行为。艾格拉沃从数学及计算机算法角度提出了商品关联关系的计算方法</a:t>
            </a:r>
            <a:r>
              <a:rPr lang="en-US" altLang="zh-CN" dirty="0"/>
              <a:t>——</a:t>
            </a:r>
            <a:r>
              <a:rPr lang="en-US" altLang="zh-CN" dirty="0">
                <a:solidFill>
                  <a:srgbClr val="FF0000"/>
                </a:solidFill>
              </a:rPr>
              <a:t>A prior</a:t>
            </a:r>
            <a:r>
              <a:rPr lang="zh-CN" altLang="en-US" dirty="0">
                <a:solidFill>
                  <a:srgbClr val="FF0000"/>
                </a:solidFill>
              </a:rPr>
              <a:t>算法（关联模型）</a:t>
            </a:r>
            <a:r>
              <a:rPr lang="zh-CN" altLang="en-US" dirty="0"/>
              <a:t>。沃尔玛从上个世纪</a:t>
            </a:r>
            <a:r>
              <a:rPr lang="en-US" altLang="zh-CN" dirty="0"/>
              <a:t>90</a:t>
            </a:r>
            <a:r>
              <a:rPr lang="zh-CN" altLang="en-US" dirty="0"/>
              <a:t>年代尝试将</a:t>
            </a:r>
            <a:r>
              <a:rPr lang="en-US" altLang="zh-CN" dirty="0"/>
              <a:t>A prior</a:t>
            </a:r>
            <a:r>
              <a:rPr lang="zh-CN" altLang="en-US" dirty="0"/>
              <a:t>算法引入到</a:t>
            </a:r>
            <a:r>
              <a:rPr lang="en-US" altLang="zh-CN" dirty="0"/>
              <a:t>POS</a:t>
            </a:r>
            <a:r>
              <a:rPr lang="zh-CN" altLang="en-US" dirty="0"/>
              <a:t>机数据分析中，并获得了成功，于是产生了“啤酒与尿布”的故事</a:t>
            </a:r>
          </a:p>
          <a:p>
            <a:endParaRPr lang="zh-CN" altLang="en-US" dirty="0"/>
          </a:p>
        </p:txBody>
      </p:sp>
      <p:sp>
        <p:nvSpPr>
          <p:cNvPr id="4" name="灯片编号占位符 3"/>
          <p:cNvSpPr>
            <a:spLocks noGrp="1"/>
          </p:cNvSpPr>
          <p:nvPr>
            <p:ph type="sldNum" sz="quarter" idx="10"/>
          </p:nvPr>
        </p:nvSpPr>
        <p:spPr/>
        <p:txBody>
          <a:bodyPr/>
          <a:lstStyle/>
          <a:p>
            <a:fld id="{CFD3E0D4-7F02-4961-8209-D112C7BABF10}" type="slidenum">
              <a:rPr lang="zh-CN" altLang="en-US" smtClean="0"/>
              <a:t>54</a:t>
            </a:fld>
            <a:endParaRPr lang="zh-CN" altLang="en-US"/>
          </a:p>
        </p:txBody>
      </p:sp>
    </p:spTree>
    <p:extLst>
      <p:ext uri="{BB962C8B-B14F-4D97-AF65-F5344CB8AC3E}">
        <p14:creationId xmlns:p14="http://schemas.microsoft.com/office/powerpoint/2010/main" val="886767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FD3E0D4-7F02-4961-8209-D112C7BABF10}" type="slidenum">
              <a:rPr lang="zh-CN" altLang="en-US" smtClean="0"/>
              <a:t>55</a:t>
            </a:fld>
            <a:endParaRPr lang="zh-CN" altLang="en-US"/>
          </a:p>
        </p:txBody>
      </p:sp>
    </p:spTree>
    <p:extLst>
      <p:ext uri="{BB962C8B-B14F-4D97-AF65-F5344CB8AC3E}">
        <p14:creationId xmlns:p14="http://schemas.microsoft.com/office/powerpoint/2010/main" val="1881135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fontAlgn="ctr"/>
            <a:r>
              <a:rPr lang="zh-CN" altLang="en-US" dirty="0"/>
              <a:t>显微镜是在四个世纪以前发明的，能让人们看到以前从来都无法看到的事物并对其进行测量</a:t>
            </a:r>
            <a:r>
              <a:rPr lang="en-US" altLang="zh-CN" dirty="0"/>
              <a:t>——</a:t>
            </a:r>
            <a:r>
              <a:rPr lang="zh-CN" altLang="en-US" dirty="0"/>
              <a:t>在细胞的层面上。显微镜是测量领域中的一场革命。</a:t>
            </a:r>
          </a:p>
          <a:p>
            <a:pPr fontAlgn="ctr"/>
            <a:r>
              <a:rPr lang="zh-CN" altLang="en-US" dirty="0"/>
              <a:t>　　吕诺尔夫松解释称，数据测量就相当于是现代版的显微镜。举个例子，谷歌搜索、</a:t>
            </a:r>
            <a:r>
              <a:rPr lang="en-US" altLang="zh-CN" dirty="0"/>
              <a:t>Facebook</a:t>
            </a:r>
            <a:r>
              <a:rPr lang="zh-CN" altLang="en-US" dirty="0"/>
              <a:t>帖子和</a:t>
            </a:r>
            <a:r>
              <a:rPr lang="en-US" altLang="zh-CN" dirty="0"/>
              <a:t>Twitter</a:t>
            </a:r>
            <a:r>
              <a:rPr lang="zh-CN" altLang="en-US" dirty="0"/>
              <a:t>消息使得对人们行为和情绪的细节化测量成为可能。</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FD3E0D4-7F02-4961-8209-D112C7BABF10}" type="slidenum">
              <a:rPr lang="zh-CN" altLang="en-US" smtClean="0"/>
              <a:t>60</a:t>
            </a:fld>
            <a:endParaRPr lang="zh-CN" altLang="en-US"/>
          </a:p>
        </p:txBody>
      </p:sp>
    </p:spTree>
    <p:extLst>
      <p:ext uri="{BB962C8B-B14F-4D97-AF65-F5344CB8AC3E}">
        <p14:creationId xmlns:p14="http://schemas.microsoft.com/office/powerpoint/2010/main" val="2926157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a:t>数据充斥所带来的影响远远超出了企业界。举例来说，</a:t>
            </a:r>
          </a:p>
        </p:txBody>
      </p:sp>
      <p:sp>
        <p:nvSpPr>
          <p:cNvPr id="4" name="灯片编号占位符 3"/>
          <p:cNvSpPr>
            <a:spLocks noGrp="1"/>
          </p:cNvSpPr>
          <p:nvPr>
            <p:ph type="sldNum" sz="quarter" idx="10"/>
          </p:nvPr>
        </p:nvSpPr>
        <p:spPr/>
        <p:txBody>
          <a:bodyPr/>
          <a:lstStyle/>
          <a:p>
            <a:fld id="{CFD3E0D4-7F02-4961-8209-D112C7BABF10}" type="slidenum">
              <a:rPr lang="zh-CN" altLang="en-US" smtClean="0"/>
              <a:t>61</a:t>
            </a:fld>
            <a:endParaRPr lang="zh-CN" altLang="en-US"/>
          </a:p>
        </p:txBody>
      </p:sp>
    </p:spTree>
    <p:extLst>
      <p:ext uri="{BB962C8B-B14F-4D97-AF65-F5344CB8AC3E}">
        <p14:creationId xmlns:p14="http://schemas.microsoft.com/office/powerpoint/2010/main" val="228521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lvl="1" fontAlgn="ctr"/>
            <a:r>
              <a:rPr lang="zh-CN" altLang="en-US" dirty="0"/>
              <a:t>的例子。</a:t>
            </a:r>
          </a:p>
        </p:txBody>
      </p:sp>
      <p:sp>
        <p:nvSpPr>
          <p:cNvPr id="4" name="灯片编号占位符 3"/>
          <p:cNvSpPr>
            <a:spLocks noGrp="1"/>
          </p:cNvSpPr>
          <p:nvPr>
            <p:ph type="sldNum" sz="quarter" idx="10"/>
          </p:nvPr>
        </p:nvSpPr>
        <p:spPr/>
        <p:txBody>
          <a:bodyPr/>
          <a:lstStyle/>
          <a:p>
            <a:fld id="{CFD3E0D4-7F02-4961-8209-D112C7BABF10}" type="slidenum">
              <a:rPr lang="zh-CN" altLang="en-US" smtClean="0"/>
              <a:t>63</a:t>
            </a:fld>
            <a:endParaRPr lang="zh-CN" altLang="en-US"/>
          </a:p>
        </p:txBody>
      </p:sp>
    </p:spTree>
    <p:extLst>
      <p:ext uri="{BB962C8B-B14F-4D97-AF65-F5344CB8AC3E}">
        <p14:creationId xmlns:p14="http://schemas.microsoft.com/office/powerpoint/2010/main" val="3563460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E9781A71-71E4-420A-AEF0-CD4EAA496715}" type="slidenum">
              <a:rPr lang="en-US" altLang="zh-CN" smtClean="0"/>
              <a:pPr>
                <a:defRPr/>
              </a:pPr>
              <a:t>5</a:t>
            </a:fld>
            <a:endParaRPr lang="en-US" altLang="zh-CN"/>
          </a:p>
        </p:txBody>
      </p:sp>
    </p:spTree>
    <p:extLst>
      <p:ext uri="{BB962C8B-B14F-4D97-AF65-F5344CB8AC3E}">
        <p14:creationId xmlns:p14="http://schemas.microsoft.com/office/powerpoint/2010/main" val="3305715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既具有处理像素、顶点、图形等渲染能力，又同时具备通用的单精度浮点处理能</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AI</a:t>
            </a:r>
            <a:r>
              <a:rPr lang="zh-CN" altLang="en-US" dirty="0"/>
              <a:t>必须计算高性能</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8C5AFA0-575D-46EC-BE1B-C84AEF900E0B}" type="slidenum">
              <a:rPr lang="zh-CN" altLang="en-US" smtClean="0"/>
              <a:t>67</a:t>
            </a:fld>
            <a:endParaRPr lang="zh-CN" altLang="en-US"/>
          </a:p>
        </p:txBody>
      </p:sp>
    </p:spTree>
    <p:extLst>
      <p:ext uri="{BB962C8B-B14F-4D97-AF65-F5344CB8AC3E}">
        <p14:creationId xmlns:p14="http://schemas.microsoft.com/office/powerpoint/2010/main" val="2756999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既具有处理像素、顶点、图形等渲染能力，又同时具备通用的单精度浮点处理能</a:t>
            </a:r>
            <a:endParaRPr lang="zh-CN" altLang="en-US" dirty="0"/>
          </a:p>
        </p:txBody>
      </p:sp>
      <p:sp>
        <p:nvSpPr>
          <p:cNvPr id="4" name="灯片编号占位符 3"/>
          <p:cNvSpPr>
            <a:spLocks noGrp="1"/>
          </p:cNvSpPr>
          <p:nvPr>
            <p:ph type="sldNum" sz="quarter" idx="5"/>
          </p:nvPr>
        </p:nvSpPr>
        <p:spPr/>
        <p:txBody>
          <a:bodyPr/>
          <a:lstStyle/>
          <a:p>
            <a:fld id="{D8C5AFA0-575D-46EC-BE1B-C84AEF900E0B}" type="slidenum">
              <a:rPr lang="zh-CN" altLang="en-US" smtClean="0"/>
              <a:t>69</a:t>
            </a:fld>
            <a:endParaRPr lang="zh-CN" altLang="en-US"/>
          </a:p>
        </p:txBody>
      </p:sp>
    </p:spTree>
    <p:extLst>
      <p:ext uri="{BB962C8B-B14F-4D97-AF65-F5344CB8AC3E}">
        <p14:creationId xmlns:p14="http://schemas.microsoft.com/office/powerpoint/2010/main" val="1980770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：计算、交换、逻辑判断和控制</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：浮点计算</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Transform and Lighting</a:t>
            </a:r>
          </a:p>
          <a:p>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以图形类数值计算</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浮点计算</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为核心。用于处理类型高度统一、相互无依赖的大规模数据和不需要被打断的纯净的计算环境</a:t>
            </a:r>
            <a:endParaRPr lang="zh-CN" altLang="en-US" dirty="0"/>
          </a:p>
        </p:txBody>
      </p:sp>
      <p:sp>
        <p:nvSpPr>
          <p:cNvPr id="4" name="灯片编号占位符 3"/>
          <p:cNvSpPr>
            <a:spLocks noGrp="1"/>
          </p:cNvSpPr>
          <p:nvPr>
            <p:ph type="sldNum" sz="quarter" idx="5"/>
          </p:nvPr>
        </p:nvSpPr>
        <p:spPr/>
        <p:txBody>
          <a:bodyPr/>
          <a:lstStyle/>
          <a:p>
            <a:fld id="{D8C5AFA0-575D-46EC-BE1B-C84AEF900E0B}" type="slidenum">
              <a:rPr lang="zh-CN" altLang="en-US" smtClean="0"/>
              <a:t>70</a:t>
            </a:fld>
            <a:endParaRPr lang="zh-CN" altLang="en-US"/>
          </a:p>
        </p:txBody>
      </p:sp>
    </p:spTree>
    <p:extLst>
      <p:ext uri="{BB962C8B-B14F-4D97-AF65-F5344CB8AC3E}">
        <p14:creationId xmlns:p14="http://schemas.microsoft.com/office/powerpoint/2010/main" val="2396250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a:t>
            </a:r>
            <a:r>
              <a:rPr lang="en-US" altLang="zh-CN" dirty="0"/>
              <a:t>Grid</a:t>
            </a:r>
            <a:r>
              <a:rPr lang="zh-CN" altLang="en-US" dirty="0"/>
              <a:t>和</a:t>
            </a:r>
            <a:r>
              <a:rPr lang="en-US" altLang="zh-CN" dirty="0"/>
              <a:t>Block</a:t>
            </a:r>
            <a:r>
              <a:rPr lang="zh-CN" altLang="en-US" dirty="0"/>
              <a:t>都是一维时：</a:t>
            </a:r>
            <a:endParaRPr lang="en-US" altLang="zh-CN" dirty="0"/>
          </a:p>
          <a:p>
            <a:r>
              <a:rPr lang="en-US" altLang="zh-CN" dirty="0"/>
              <a:t>    </a:t>
            </a:r>
            <a:r>
              <a:rPr lang="zh-CN" altLang="en-US" dirty="0"/>
              <a:t>一个</a:t>
            </a:r>
            <a:r>
              <a:rPr lang="en-US" altLang="zh-CN" dirty="0"/>
              <a:t>CUDA</a:t>
            </a:r>
            <a:r>
              <a:rPr lang="zh-CN" altLang="en-US" dirty="0"/>
              <a:t>程序：若干个</a:t>
            </a:r>
            <a:r>
              <a:rPr lang="en-US" altLang="zh-CN" dirty="0"/>
              <a:t>kernel</a:t>
            </a:r>
            <a:r>
              <a:rPr lang="zh-CN" altLang="en-US" dirty="0"/>
              <a:t>，每个</a:t>
            </a:r>
            <a:r>
              <a:rPr lang="en-US" altLang="zh-CN" dirty="0"/>
              <a:t>kernel</a:t>
            </a:r>
            <a:r>
              <a:rPr lang="zh-CN" altLang="en-US" dirty="0"/>
              <a:t>管理一个</a:t>
            </a:r>
            <a:r>
              <a:rPr lang="en-US" altLang="zh-CN" dirty="0"/>
              <a:t>Grid</a:t>
            </a:r>
            <a:r>
              <a:rPr lang="zh-CN" altLang="en-US" dirty="0"/>
              <a:t>；每个</a:t>
            </a:r>
            <a:r>
              <a:rPr lang="en-US" altLang="zh-CN" dirty="0"/>
              <a:t>Grid</a:t>
            </a:r>
            <a:r>
              <a:rPr lang="zh-CN" altLang="en-US" dirty="0"/>
              <a:t>可以设计管理</a:t>
            </a:r>
            <a:r>
              <a:rPr lang="en-US" altLang="zh-CN" dirty="0"/>
              <a:t>65535</a:t>
            </a:r>
            <a:r>
              <a:rPr lang="zh-CN" altLang="en-US" dirty="0"/>
              <a:t>个</a:t>
            </a:r>
            <a:r>
              <a:rPr lang="en-US" altLang="zh-CN" dirty="0"/>
              <a:t>Block</a:t>
            </a:r>
            <a:r>
              <a:rPr lang="zh-CN" altLang="en-US" dirty="0"/>
              <a:t>；每个</a:t>
            </a:r>
            <a:r>
              <a:rPr lang="en-US" altLang="zh-CN" dirty="0"/>
              <a:t>Block</a:t>
            </a:r>
            <a:r>
              <a:rPr lang="zh-CN" altLang="en-US" dirty="0"/>
              <a:t>可以管理</a:t>
            </a:r>
            <a:r>
              <a:rPr lang="en-US" altLang="zh-CN" dirty="0"/>
              <a:t>512</a:t>
            </a:r>
            <a:r>
              <a:rPr lang="zh-CN" altLang="en-US" dirty="0"/>
              <a:t>个</a:t>
            </a:r>
            <a:r>
              <a:rPr lang="en-US" altLang="zh-CN" dirty="0"/>
              <a:t>Thread</a:t>
            </a:r>
            <a:r>
              <a:rPr lang="zh-CN" altLang="en-US" dirty="0"/>
              <a:t>；有近亿线程并行运行</a:t>
            </a:r>
          </a:p>
        </p:txBody>
      </p:sp>
      <p:sp>
        <p:nvSpPr>
          <p:cNvPr id="4" name="灯片编号占位符 3"/>
          <p:cNvSpPr>
            <a:spLocks noGrp="1"/>
          </p:cNvSpPr>
          <p:nvPr>
            <p:ph type="sldNum" sz="quarter" idx="5"/>
          </p:nvPr>
        </p:nvSpPr>
        <p:spPr/>
        <p:txBody>
          <a:bodyPr/>
          <a:lstStyle/>
          <a:p>
            <a:fld id="{D8C5AFA0-575D-46EC-BE1B-C84AEF900E0B}" type="slidenum">
              <a:rPr lang="zh-CN" altLang="en-US" smtClean="0"/>
              <a:t>71</a:t>
            </a:fld>
            <a:endParaRPr lang="zh-CN" altLang="en-US"/>
          </a:p>
        </p:txBody>
      </p:sp>
    </p:spTree>
    <p:extLst>
      <p:ext uri="{BB962C8B-B14F-4D97-AF65-F5344CB8AC3E}">
        <p14:creationId xmlns:p14="http://schemas.microsoft.com/office/powerpoint/2010/main" val="3761342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上算，大炮打蚊子，吃力不讨好</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上算，需要重新理解神经网络的计算过程，并掌握新的编程方法，吃力但讨好</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FPGA</a:t>
            </a:r>
            <a:r>
              <a:rPr lang="zh-CN" altLang="en-US" sz="1200" b="0" i="0" kern="1200" dirty="0">
                <a:solidFill>
                  <a:schemeClr val="tx1"/>
                </a:solidFill>
                <a:effectLst/>
                <a:latin typeface="+mn-lt"/>
                <a:ea typeface="+mn-ea"/>
                <a:cs typeface="+mn-cs"/>
              </a:rPr>
              <a:t>上算，直接在芯片上完成神经网络计算，无需解构神经网络，无需承担</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开销。吃大力</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每个网络都需要“实现”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但很讨好</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TPU</a:t>
            </a:r>
            <a:r>
              <a:rPr lang="zh-CN" altLang="en-US" sz="1200" b="0" i="0" kern="1200" dirty="0">
                <a:solidFill>
                  <a:schemeClr val="tx1"/>
                </a:solidFill>
                <a:effectLst/>
                <a:latin typeface="+mn-lt"/>
                <a:ea typeface="+mn-ea"/>
                <a:cs typeface="+mn-cs"/>
              </a:rPr>
              <a:t>上算，用“张量计算”作为</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计算的基础动作，专门逻辑电路实现张量计算，降低了神经网络的“实现”负担</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在专门设备上搭载固化了</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算法的芯片进行计算：特定应用场景，功能单一，效率可接受。</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AI </a:t>
            </a:r>
            <a:r>
              <a:rPr lang="zh-CN" altLang="en-US" sz="1200" b="1" i="0" kern="1200" dirty="0">
                <a:solidFill>
                  <a:schemeClr val="tx1"/>
                </a:solidFill>
                <a:effectLst/>
                <a:latin typeface="+mn-lt"/>
                <a:ea typeface="+mn-ea"/>
                <a:cs typeface="+mn-cs"/>
              </a:rPr>
              <a:t>芯片指的是针对人工智能算法中的某些基础动作做了特殊专门设计的芯片，这些特殊专门设计能够大幅提高</a:t>
            </a:r>
            <a:r>
              <a:rPr lang="en-US" altLang="zh-CN" sz="1200" b="1" i="0" kern="1200" dirty="0">
                <a:solidFill>
                  <a:schemeClr val="tx1"/>
                </a:solidFill>
                <a:effectLst/>
                <a:latin typeface="+mn-lt"/>
                <a:ea typeface="+mn-ea"/>
                <a:cs typeface="+mn-cs"/>
              </a:rPr>
              <a:t>AI</a:t>
            </a:r>
            <a:r>
              <a:rPr lang="zh-CN" altLang="en-US" sz="1200" b="1" i="0" kern="1200" dirty="0">
                <a:solidFill>
                  <a:schemeClr val="tx1"/>
                </a:solidFill>
                <a:effectLst/>
                <a:latin typeface="+mn-lt"/>
                <a:ea typeface="+mn-ea"/>
                <a:cs typeface="+mn-cs"/>
              </a:rPr>
              <a:t>算法在这些动作上的计算效率。现阶段，这些人工智能算法一般以深度学习算法为主，也可以包括其它机器学习算法。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既具有处理像素、顶点、图形等渲染能力，又同时具备通用的单精度浮点处理能</a:t>
            </a:r>
            <a:endParaRPr lang="zh-CN" altLang="en-US" dirty="0"/>
          </a:p>
        </p:txBody>
      </p:sp>
      <p:sp>
        <p:nvSpPr>
          <p:cNvPr id="4" name="灯片编号占位符 3"/>
          <p:cNvSpPr>
            <a:spLocks noGrp="1"/>
          </p:cNvSpPr>
          <p:nvPr>
            <p:ph type="sldNum" sz="quarter" idx="5"/>
          </p:nvPr>
        </p:nvSpPr>
        <p:spPr/>
        <p:txBody>
          <a:bodyPr/>
          <a:lstStyle/>
          <a:p>
            <a:fld id="{D8C5AFA0-575D-46EC-BE1B-C84AEF900E0B}" type="slidenum">
              <a:rPr lang="zh-CN" altLang="en-US" smtClean="0"/>
              <a:t>72</a:t>
            </a:fld>
            <a:endParaRPr lang="zh-CN" altLang="en-US"/>
          </a:p>
        </p:txBody>
      </p:sp>
    </p:spTree>
    <p:extLst>
      <p:ext uri="{BB962C8B-B14F-4D97-AF65-F5344CB8AC3E}">
        <p14:creationId xmlns:p14="http://schemas.microsoft.com/office/powerpoint/2010/main" val="3525993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BC6114-DC4A-483E-B63C-C5BD910F2181}" type="slidenum">
              <a:rPr lang="zh-CN" altLang="en-US" smtClean="0"/>
              <a:t>86</a:t>
            </a:fld>
            <a:endParaRPr lang="zh-CN" altLang="en-US"/>
          </a:p>
        </p:txBody>
      </p:sp>
    </p:spTree>
    <p:extLst>
      <p:ext uri="{BB962C8B-B14F-4D97-AF65-F5344CB8AC3E}">
        <p14:creationId xmlns:p14="http://schemas.microsoft.com/office/powerpoint/2010/main" val="1368951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C5AFA0-575D-46EC-BE1B-C84AEF900E0B}" type="slidenum">
              <a:rPr lang="zh-CN" altLang="en-US" smtClean="0"/>
              <a:t>93</a:t>
            </a:fld>
            <a:endParaRPr lang="zh-CN" altLang="en-US"/>
          </a:p>
        </p:txBody>
      </p:sp>
    </p:spTree>
    <p:extLst>
      <p:ext uri="{BB962C8B-B14F-4D97-AF65-F5344CB8AC3E}">
        <p14:creationId xmlns:p14="http://schemas.microsoft.com/office/powerpoint/2010/main" val="23782565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数学模型</a:t>
            </a:r>
            <a:r>
              <a:rPr lang="en-US" altLang="zh-CN" dirty="0"/>
              <a:t>+</a:t>
            </a:r>
            <a:r>
              <a:rPr lang="zh-CN" altLang="en-US" dirty="0"/>
              <a:t>数字化编码，算法驱动的计算</a:t>
            </a:r>
            <a:r>
              <a:rPr lang="en-US" altLang="zh-CN" dirty="0"/>
              <a:t>/</a:t>
            </a:r>
            <a:r>
              <a:rPr lang="zh-CN" altLang="en-US" dirty="0"/>
              <a:t>模拟：</a:t>
            </a:r>
            <a:endParaRPr lang="en-US" altLang="zh-CN" dirty="0"/>
          </a:p>
          <a:p>
            <a:r>
              <a:rPr lang="zh-CN" altLang="en-US" dirty="0"/>
              <a:t>小到一个人的学习状态，大到一个国家的经济状况：科学地给出一个画像</a:t>
            </a:r>
            <a:endParaRPr lang="en-US" altLang="zh-CN" dirty="0"/>
          </a:p>
          <a:p>
            <a:r>
              <a:rPr lang="zh-CN" altLang="en-US" dirty="0"/>
              <a:t>和工科合作，影响物理世界或者调整人类行为：模拟演进，在逻辑世界中“预见”未来</a:t>
            </a:r>
          </a:p>
        </p:txBody>
      </p:sp>
      <p:sp>
        <p:nvSpPr>
          <p:cNvPr id="4" name="灯片编号占位符 3"/>
          <p:cNvSpPr>
            <a:spLocks noGrp="1"/>
          </p:cNvSpPr>
          <p:nvPr>
            <p:ph type="sldNum" sz="quarter" idx="10"/>
          </p:nvPr>
        </p:nvSpPr>
        <p:spPr/>
        <p:txBody>
          <a:bodyPr/>
          <a:lstStyle/>
          <a:p>
            <a:fld id="{5176D3CE-687B-43BC-957E-30D7B5744D27}" type="slidenum">
              <a:rPr lang="zh-CN" altLang="en-US" smtClean="0"/>
              <a:t>96</a:t>
            </a:fld>
            <a:endParaRPr lang="zh-CN" altLang="en-US"/>
          </a:p>
        </p:txBody>
      </p:sp>
    </p:spTree>
    <p:extLst>
      <p:ext uri="{BB962C8B-B14F-4D97-AF65-F5344CB8AC3E}">
        <p14:creationId xmlns:p14="http://schemas.microsoft.com/office/powerpoint/2010/main" val="2110508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片子上加翻译“走向鲁棒的人工智能”</a:t>
            </a:r>
          </a:p>
        </p:txBody>
      </p:sp>
      <p:sp>
        <p:nvSpPr>
          <p:cNvPr id="4" name="幻灯片编号占位符 3"/>
          <p:cNvSpPr>
            <a:spLocks noGrp="1"/>
          </p:cNvSpPr>
          <p:nvPr>
            <p:ph type="sldNum" sz="quarter" idx="10"/>
          </p:nvPr>
        </p:nvSpPr>
        <p:spPr/>
        <p:txBody>
          <a:bodyPr/>
          <a:lstStyle/>
          <a:p>
            <a:fld id="{14CA6514-81C8-4C8E-BF7E-3CAC942DA4E7}" type="slidenum">
              <a:rPr lang="zh-CN" altLang="en-US" smtClean="0"/>
              <a:t>107</a:t>
            </a:fld>
            <a:endParaRPr lang="zh-CN" altLang="en-US"/>
          </a:p>
        </p:txBody>
      </p:sp>
    </p:spTree>
    <p:extLst>
      <p:ext uri="{BB962C8B-B14F-4D97-AF65-F5344CB8AC3E}">
        <p14:creationId xmlns:p14="http://schemas.microsoft.com/office/powerpoint/2010/main" val="2566450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右边片子加上中文翻译</a:t>
            </a:r>
          </a:p>
        </p:txBody>
      </p:sp>
      <p:sp>
        <p:nvSpPr>
          <p:cNvPr id="4" name="幻灯片编号占位符 3"/>
          <p:cNvSpPr>
            <a:spLocks noGrp="1"/>
          </p:cNvSpPr>
          <p:nvPr>
            <p:ph type="sldNum" sz="quarter" idx="10"/>
          </p:nvPr>
        </p:nvSpPr>
        <p:spPr/>
        <p:txBody>
          <a:bodyPr/>
          <a:lstStyle/>
          <a:p>
            <a:fld id="{14CA6514-81C8-4C8E-BF7E-3CAC942DA4E7}" type="slidenum">
              <a:rPr lang="zh-CN" altLang="en-US" smtClean="0"/>
              <a:t>108</a:t>
            </a:fld>
            <a:endParaRPr lang="zh-CN" altLang="en-US"/>
          </a:p>
        </p:txBody>
      </p:sp>
    </p:spTree>
    <p:extLst>
      <p:ext uri="{BB962C8B-B14F-4D97-AF65-F5344CB8AC3E}">
        <p14:creationId xmlns:p14="http://schemas.microsoft.com/office/powerpoint/2010/main" val="2378556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E9781A71-71E4-420A-AEF0-CD4EAA496715}" type="slidenum">
              <a:rPr lang="en-US" altLang="zh-CN" smtClean="0"/>
              <a:pPr>
                <a:defRPr/>
              </a:pPr>
              <a:t>6</a:t>
            </a:fld>
            <a:endParaRPr lang="en-US" altLang="zh-CN"/>
          </a:p>
        </p:txBody>
      </p:sp>
    </p:spTree>
    <p:extLst>
      <p:ext uri="{BB962C8B-B14F-4D97-AF65-F5344CB8AC3E}">
        <p14:creationId xmlns:p14="http://schemas.microsoft.com/office/powerpoint/2010/main" val="1112636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itchFamily="34" charset="0"/>
                <a:ea typeface="宋体" pitchFamily="2" charset="-122"/>
                <a:cs typeface="+mn-cs"/>
              </a:rPr>
              <a:t>走棋网络：它的预测不只给出最强的一手，而是对棋盘上所有可能的下一着给一个分数。棋盘上有</a:t>
            </a:r>
            <a:r>
              <a:rPr lang="en-US" altLang="zh-CN" sz="1200" kern="1200" dirty="0">
                <a:solidFill>
                  <a:schemeClr val="tx1"/>
                </a:solidFill>
                <a:effectLst/>
                <a:latin typeface="Arial" pitchFamily="34" charset="0"/>
                <a:ea typeface="宋体" pitchFamily="2" charset="-122"/>
                <a:cs typeface="+mn-cs"/>
              </a:rPr>
              <a:t>361</a:t>
            </a:r>
            <a:r>
              <a:rPr lang="zh-CN" altLang="en-US" sz="1200" kern="1200" dirty="0">
                <a:solidFill>
                  <a:schemeClr val="tx1"/>
                </a:solidFill>
                <a:effectLst/>
                <a:latin typeface="Arial" pitchFamily="34" charset="0"/>
                <a:ea typeface="宋体" pitchFamily="2" charset="-122"/>
                <a:cs typeface="+mn-cs"/>
              </a:rPr>
              <a:t>个点，它就给出</a:t>
            </a:r>
            <a:r>
              <a:rPr lang="en-US" altLang="zh-CN" sz="1200" kern="1200" dirty="0">
                <a:solidFill>
                  <a:schemeClr val="tx1"/>
                </a:solidFill>
                <a:effectLst/>
                <a:latin typeface="Arial" pitchFamily="34" charset="0"/>
                <a:ea typeface="宋体" pitchFamily="2" charset="-122"/>
                <a:cs typeface="+mn-cs"/>
              </a:rPr>
              <a:t>361</a:t>
            </a:r>
            <a:r>
              <a:rPr lang="zh-CN" altLang="en-US" sz="1200" kern="1200" dirty="0">
                <a:solidFill>
                  <a:schemeClr val="tx1"/>
                </a:solidFill>
                <a:effectLst/>
                <a:latin typeface="Arial" pitchFamily="34" charset="0"/>
                <a:ea typeface="宋体" pitchFamily="2" charset="-122"/>
                <a:cs typeface="+mn-cs"/>
              </a:rPr>
              <a:t>个数，好招的分数比坏招要高</a:t>
            </a:r>
            <a:endParaRPr lang="en-US" altLang="zh-CN" sz="1200" kern="1200" dirty="0">
              <a:solidFill>
                <a:schemeClr val="tx1"/>
              </a:solidFill>
              <a:effectLst/>
              <a:latin typeface="Arial" pitchFamily="34"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Arial" pitchFamily="34" charset="0"/>
                <a:ea typeface="宋体" pitchFamily="2" charset="-122"/>
                <a:cs typeface="+mn-cs"/>
              </a:rPr>
              <a:t>快速走子：局部特征匹配</a:t>
            </a:r>
            <a:r>
              <a:rPr lang="en-US" altLang="zh-CN" sz="1200" kern="1200" dirty="0">
                <a:solidFill>
                  <a:schemeClr val="tx1"/>
                </a:solidFill>
                <a:effectLst/>
                <a:latin typeface="Arial" pitchFamily="34" charset="0"/>
                <a:ea typeface="宋体" pitchFamily="2" charset="-122"/>
                <a:cs typeface="+mn-cs"/>
              </a:rPr>
              <a:t>+</a:t>
            </a:r>
            <a:r>
              <a:rPr lang="zh-CN" altLang="en-US" sz="1200" kern="1200" dirty="0">
                <a:solidFill>
                  <a:schemeClr val="tx1"/>
                </a:solidFill>
                <a:effectLst/>
                <a:latin typeface="Arial" pitchFamily="34" charset="0"/>
                <a:ea typeface="宋体" pitchFamily="2" charset="-122"/>
                <a:cs typeface="+mn-cs"/>
              </a:rPr>
              <a:t>逻辑回归， </a:t>
            </a:r>
            <a:r>
              <a:rPr lang="en-US" altLang="zh-CN" sz="1200" kern="1200" dirty="0">
                <a:solidFill>
                  <a:schemeClr val="tx1"/>
                </a:solidFill>
                <a:effectLst/>
                <a:latin typeface="Arial" pitchFamily="34" charset="0"/>
                <a:ea typeface="宋体" pitchFamily="2" charset="-122"/>
                <a:cs typeface="+mn-cs"/>
              </a:rPr>
              <a:t>2</a:t>
            </a:r>
            <a:r>
              <a:rPr lang="zh-CN" altLang="en-US" sz="1200" kern="1200" dirty="0">
                <a:solidFill>
                  <a:schemeClr val="tx1"/>
                </a:solidFill>
                <a:effectLst/>
                <a:latin typeface="Arial" pitchFamily="34" charset="0"/>
                <a:ea typeface="宋体" pitchFamily="2" charset="-122"/>
                <a:cs typeface="+mn-cs"/>
              </a:rPr>
              <a:t>微秒的走子速度和</a:t>
            </a:r>
            <a:r>
              <a:rPr lang="en-US" altLang="zh-CN" sz="1200" kern="1200" dirty="0">
                <a:solidFill>
                  <a:schemeClr val="tx1"/>
                </a:solidFill>
                <a:effectLst/>
                <a:latin typeface="Arial" pitchFamily="34" charset="0"/>
                <a:ea typeface="宋体" pitchFamily="2" charset="-122"/>
                <a:cs typeface="+mn-cs"/>
              </a:rPr>
              <a:t>24.2%</a:t>
            </a:r>
            <a:r>
              <a:rPr lang="zh-CN" altLang="en-US" sz="1200" kern="1200" dirty="0">
                <a:solidFill>
                  <a:schemeClr val="tx1"/>
                </a:solidFill>
                <a:effectLst/>
                <a:latin typeface="Arial" pitchFamily="34" charset="0"/>
                <a:ea typeface="宋体" pitchFamily="2" charset="-122"/>
                <a:cs typeface="+mn-cs"/>
              </a:rPr>
              <a:t>的走子准确率</a:t>
            </a: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chemeClr val="tx1"/>
              </a:solidFill>
              <a:effectLst/>
              <a:latin typeface="Arial" pitchFamily="34" charset="0"/>
              <a:ea typeface="宋体" pitchFamily="2" charset="-122"/>
              <a:cs typeface="+mn-cs"/>
            </a:endParaRPr>
          </a:p>
          <a:p>
            <a:endParaRPr kumimoji="1" lang="zh-CN" altLang="en-US" dirty="0"/>
          </a:p>
        </p:txBody>
      </p:sp>
      <p:sp>
        <p:nvSpPr>
          <p:cNvPr id="4" name="幻灯片编号占位符 3"/>
          <p:cNvSpPr>
            <a:spLocks noGrp="1"/>
          </p:cNvSpPr>
          <p:nvPr>
            <p:ph type="sldNum" sz="quarter" idx="10"/>
          </p:nvPr>
        </p:nvSpPr>
        <p:spPr/>
        <p:txBody>
          <a:bodyPr/>
          <a:lstStyle/>
          <a:p>
            <a:pPr>
              <a:defRPr/>
            </a:pPr>
            <a:fld id="{E9781A71-71E4-420A-AEF0-CD4EAA496715}" type="slidenum">
              <a:rPr lang="en-US" altLang="zh-CN" smtClean="0"/>
              <a:pPr>
                <a:defRPr/>
              </a:pPr>
              <a:t>113</a:t>
            </a:fld>
            <a:endParaRPr lang="en-US" altLang="zh-CN"/>
          </a:p>
        </p:txBody>
      </p:sp>
    </p:spTree>
    <p:extLst>
      <p:ext uri="{BB962C8B-B14F-4D97-AF65-F5344CB8AC3E}">
        <p14:creationId xmlns:p14="http://schemas.microsoft.com/office/powerpoint/2010/main" val="361307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50000"/>
              </a:spcBef>
            </a:pPr>
            <a:r>
              <a:rPr kumimoji="1" lang="en-US" altLang="zh-CN" sz="1400" b="1" dirty="0">
                <a:solidFill>
                  <a:srgbClr val="0000FF"/>
                </a:solidFill>
                <a:latin typeface="Palatino Linotype" pitchFamily="18" charset="0"/>
                <a:ea typeface="仿宋_GB2312" pitchFamily="49" charset="-122"/>
              </a:rPr>
              <a:t>Marvin Minsky (1927 ~  2016):</a:t>
            </a:r>
          </a:p>
          <a:p>
            <a:pPr eaLnBrk="1" hangingPunct="1">
              <a:spcBef>
                <a:spcPct val="50000"/>
              </a:spcBef>
            </a:pPr>
            <a:r>
              <a:rPr kumimoji="1" lang="en-US" altLang="zh-CN" sz="1200" b="1" dirty="0">
                <a:solidFill>
                  <a:srgbClr val="0000FF"/>
                </a:solidFill>
                <a:latin typeface="Palatino Linotype" pitchFamily="18" charset="0"/>
                <a:ea typeface="仿宋_GB2312" pitchFamily="49" charset="-122"/>
              </a:rPr>
              <a:t>1965</a:t>
            </a:r>
            <a:r>
              <a:rPr kumimoji="1" lang="zh-CN" altLang="en-US" sz="1200" b="1" dirty="0">
                <a:solidFill>
                  <a:srgbClr val="0000FF"/>
                </a:solidFill>
                <a:latin typeface="Palatino Linotype" pitchFamily="18" charset="0"/>
                <a:ea typeface="仿宋_GB2312" pitchFamily="49" charset="-122"/>
              </a:rPr>
              <a:t>年获</a:t>
            </a:r>
            <a:r>
              <a:rPr kumimoji="1" lang="zh-CN" altLang="zh-CN" sz="1200" b="1" dirty="0">
                <a:solidFill>
                  <a:srgbClr val="0000FF"/>
                </a:solidFill>
                <a:latin typeface="Palatino Linotype" pitchFamily="18" charset="0"/>
                <a:ea typeface="仿宋_GB2312" pitchFamily="49" charset="-122"/>
              </a:rPr>
              <a:t>图灵奖, 1991年获</a:t>
            </a:r>
            <a:r>
              <a:rPr kumimoji="1" lang="en-US" altLang="zh-CN" sz="1200" b="1" dirty="0">
                <a:solidFill>
                  <a:srgbClr val="0000FF"/>
                </a:solidFill>
                <a:latin typeface="Palatino Linotype" pitchFamily="18" charset="0"/>
                <a:ea typeface="仿宋_GB2312" pitchFamily="49" charset="-122"/>
              </a:rPr>
              <a:t>IJCAI</a:t>
            </a:r>
            <a:r>
              <a:rPr kumimoji="1" lang="zh-CN" altLang="zh-CN" sz="1200" b="1" dirty="0">
                <a:solidFill>
                  <a:srgbClr val="0000FF"/>
                </a:solidFill>
                <a:latin typeface="Palatino Linotype" pitchFamily="18" charset="0"/>
                <a:ea typeface="仿宋_GB2312" pitchFamily="49" charset="-122"/>
              </a:rPr>
              <a:t>终身成就奖</a:t>
            </a:r>
            <a:r>
              <a:rPr kumimoji="1" lang="en-US" altLang="zh-CN" sz="1200" b="1" dirty="0">
                <a:solidFill>
                  <a:srgbClr val="0000FF"/>
                </a:solidFill>
                <a:latin typeface="Palatino Linotype" pitchFamily="18" charset="0"/>
                <a:ea typeface="仿宋_GB2312" pitchFamily="49" charset="-122"/>
              </a:rPr>
              <a:t>, 2011</a:t>
            </a:r>
            <a:r>
              <a:rPr kumimoji="1" lang="zh-CN" altLang="en-US" sz="1200" b="1" dirty="0">
                <a:solidFill>
                  <a:srgbClr val="0000FF"/>
                </a:solidFill>
                <a:latin typeface="Palatino Linotype" pitchFamily="18" charset="0"/>
                <a:ea typeface="仿宋_GB2312" pitchFamily="49" charset="-122"/>
              </a:rPr>
              <a:t>年获得本杰明富兰克林奖章</a:t>
            </a:r>
            <a:r>
              <a:rPr kumimoji="1" lang="en-US" altLang="zh-CN" sz="1200" b="1" dirty="0">
                <a:solidFill>
                  <a:srgbClr val="0000FF"/>
                </a:solidFill>
                <a:latin typeface="Palatino Linotype" pitchFamily="18" charset="0"/>
                <a:ea typeface="仿宋_GB2312" pitchFamily="49" charset="-122"/>
              </a:rPr>
              <a:t>；</a:t>
            </a:r>
            <a:r>
              <a:rPr kumimoji="1" lang="zh-CN" altLang="en-US" sz="1200" b="1" dirty="0">
                <a:solidFill>
                  <a:srgbClr val="0000FF"/>
                </a:solidFill>
                <a:latin typeface="Palatino Linotype" pitchFamily="18" charset="0"/>
                <a:ea typeface="仿宋_GB2312" pitchFamily="49" charset="-122"/>
              </a:rPr>
              <a:t>美国科学院、工程院院士</a:t>
            </a:r>
            <a:endParaRPr kumimoji="1" lang="en-US" altLang="zh-CN" sz="1200" b="1" dirty="0">
              <a:solidFill>
                <a:srgbClr val="0000FF"/>
              </a:solidFill>
              <a:latin typeface="Palatino Linotype" pitchFamily="18" charset="0"/>
              <a:ea typeface="仿宋_GB2312" pitchFamily="49" charset="-122"/>
            </a:endParaRPr>
          </a:p>
          <a:p>
            <a:pPr eaLnBrk="1" hangingPunct="1">
              <a:spcBef>
                <a:spcPct val="50000"/>
              </a:spcBef>
            </a:pPr>
            <a:r>
              <a:rPr kumimoji="1" lang="zh-CN" altLang="zh-CN" sz="1200" b="1" dirty="0">
                <a:solidFill>
                  <a:srgbClr val="0000FF"/>
                </a:solidFill>
                <a:latin typeface="Palatino Linotype" pitchFamily="18" charset="0"/>
                <a:ea typeface="仿宋_GB2312" pitchFamily="49" charset="-122"/>
              </a:rPr>
              <a:t>他在人工智能、认知心理学、数学、计算语言学、机器人学等领域都做出了杰出贡献。他创建了</a:t>
            </a:r>
            <a:r>
              <a:rPr kumimoji="1" lang="en-US" altLang="zh-CN" sz="1200" b="1" dirty="0">
                <a:solidFill>
                  <a:srgbClr val="0000FF"/>
                </a:solidFill>
                <a:latin typeface="Palatino Linotype" pitchFamily="18" charset="0"/>
                <a:ea typeface="仿宋_GB2312" pitchFamily="49" charset="-122"/>
              </a:rPr>
              <a:t>MIT</a:t>
            </a:r>
            <a:r>
              <a:rPr kumimoji="1" lang="zh-CN" altLang="zh-CN" sz="1200" b="1" dirty="0">
                <a:solidFill>
                  <a:srgbClr val="0000FF"/>
                </a:solidFill>
                <a:latin typeface="Palatino Linotype" pitchFamily="18" charset="0"/>
                <a:ea typeface="仿宋_GB2312" pitchFamily="49" charset="-122"/>
              </a:rPr>
              <a:t>的</a:t>
            </a:r>
            <a:r>
              <a:rPr kumimoji="1" lang="en-US" altLang="zh-CN" sz="1200" b="1" dirty="0">
                <a:solidFill>
                  <a:srgbClr val="0000FF"/>
                </a:solidFill>
                <a:latin typeface="Palatino Linotype" pitchFamily="18" charset="0"/>
                <a:ea typeface="仿宋_GB2312" pitchFamily="49" charset="-122"/>
              </a:rPr>
              <a:t>AI</a:t>
            </a:r>
            <a:r>
              <a:rPr kumimoji="1" lang="zh-CN" altLang="zh-CN" sz="1200" b="1" dirty="0">
                <a:solidFill>
                  <a:srgbClr val="0000FF"/>
                </a:solidFill>
                <a:latin typeface="Palatino Linotype" pitchFamily="18" charset="0"/>
                <a:ea typeface="仿宋_GB2312" pitchFamily="49" charset="-122"/>
              </a:rPr>
              <a:t>实验室、</a:t>
            </a:r>
            <a:r>
              <a:rPr kumimoji="1" lang="zh-CN" altLang="en-US" sz="1200" b="1" dirty="0">
                <a:solidFill>
                  <a:srgbClr val="0000FF"/>
                </a:solidFill>
                <a:latin typeface="Palatino Linotype" pitchFamily="18" charset="0"/>
                <a:ea typeface="仿宋_GB2312" pitchFamily="49" charset="-122"/>
              </a:rPr>
              <a:t>还是</a:t>
            </a:r>
            <a:r>
              <a:rPr kumimoji="1" lang="en-US" altLang="zh-CN" sz="1200" b="1" dirty="0">
                <a:solidFill>
                  <a:srgbClr val="0000FF"/>
                </a:solidFill>
                <a:latin typeface="Palatino Linotype" pitchFamily="18" charset="0"/>
                <a:ea typeface="仿宋_GB2312" pitchFamily="49" charset="-122"/>
              </a:rPr>
              <a:t>MIT</a:t>
            </a:r>
            <a:r>
              <a:rPr kumimoji="1" lang="zh-CN" altLang="zh-CN" sz="1200" b="1" dirty="0">
                <a:solidFill>
                  <a:srgbClr val="0000FF"/>
                </a:solidFill>
                <a:latin typeface="Palatino Linotype" pitchFamily="18" charset="0"/>
                <a:ea typeface="仿宋_GB2312" pitchFamily="49" charset="-122"/>
              </a:rPr>
              <a:t>的</a:t>
            </a:r>
            <a:r>
              <a:rPr kumimoji="1" lang="en-US" altLang="zh-CN" sz="1200" b="1" dirty="0">
                <a:solidFill>
                  <a:srgbClr val="0000FF"/>
                </a:solidFill>
                <a:latin typeface="Palatino Linotype" pitchFamily="18" charset="0"/>
                <a:ea typeface="仿宋_GB2312" pitchFamily="49" charset="-122"/>
              </a:rPr>
              <a:t>Media</a:t>
            </a:r>
            <a:r>
              <a:rPr kumimoji="1" lang="zh-CN" altLang="zh-CN" sz="1200" b="1" dirty="0">
                <a:solidFill>
                  <a:srgbClr val="0000FF"/>
                </a:solidFill>
                <a:latin typeface="Palatino Linotype" pitchFamily="18" charset="0"/>
                <a:ea typeface="仿宋_GB2312" pitchFamily="49" charset="-122"/>
              </a:rPr>
              <a:t>实验室</a:t>
            </a:r>
            <a:r>
              <a:rPr kumimoji="1" lang="zh-CN" altLang="en-US" sz="1200" b="1" dirty="0">
                <a:solidFill>
                  <a:srgbClr val="0000FF"/>
                </a:solidFill>
                <a:latin typeface="Palatino Linotype" pitchFamily="18" charset="0"/>
                <a:ea typeface="仿宋_GB2312" pitchFamily="49" charset="-122"/>
              </a:rPr>
              <a:t>奠基人</a:t>
            </a:r>
            <a:r>
              <a:rPr kumimoji="1" lang="zh-CN" altLang="zh-CN" sz="1200" b="1" dirty="0">
                <a:solidFill>
                  <a:srgbClr val="0000FF"/>
                </a:solidFill>
                <a:latin typeface="Palatino Linotype" pitchFamily="18" charset="0"/>
                <a:ea typeface="仿宋_GB2312" pitchFamily="49" charset="-122"/>
              </a:rPr>
              <a:t>。</a:t>
            </a:r>
            <a:endParaRPr kumimoji="1" lang="zh-CN" altLang="en-US" sz="1200" b="1" dirty="0">
              <a:solidFill>
                <a:srgbClr val="0000FF"/>
              </a:solidFill>
              <a:latin typeface="Palatino Linotype" pitchFamily="18" charset="0"/>
              <a:ea typeface="仿宋_GB2312" pitchFamily="49" charset="-122"/>
            </a:endParaRPr>
          </a:p>
          <a:p>
            <a:r>
              <a:rPr lang="en-US" altLang="zh-CN" dirty="0"/>
              <a:t>13</a:t>
            </a:r>
            <a:r>
              <a:rPr lang="zh-CN" altLang="en-US" dirty="0"/>
              <a:t>个</a:t>
            </a:r>
            <a:r>
              <a:rPr lang="en-US" altLang="zh-CN" dirty="0"/>
              <a:t>IJCAI</a:t>
            </a:r>
            <a:r>
              <a:rPr lang="zh-CN" altLang="en-US" dirty="0"/>
              <a:t>奖。得到图灵奖未必得到</a:t>
            </a:r>
            <a:r>
              <a:rPr lang="en-US" altLang="zh-CN" dirty="0"/>
              <a:t>IJCAI</a:t>
            </a:r>
            <a:r>
              <a:rPr lang="zh-CN" altLang="en-US" dirty="0"/>
              <a:t>奖</a:t>
            </a:r>
          </a:p>
        </p:txBody>
      </p:sp>
      <p:sp>
        <p:nvSpPr>
          <p:cNvPr id="4" name="灯片编号占位符 3"/>
          <p:cNvSpPr>
            <a:spLocks noGrp="1"/>
          </p:cNvSpPr>
          <p:nvPr>
            <p:ph type="sldNum" sz="quarter" idx="10"/>
          </p:nvPr>
        </p:nvSpPr>
        <p:spPr/>
        <p:txBody>
          <a:bodyPr/>
          <a:lstStyle/>
          <a:p>
            <a:pPr>
              <a:defRPr/>
            </a:pPr>
            <a:fld id="{E9781A71-71E4-420A-AEF0-CD4EAA496715}" type="slidenum">
              <a:rPr lang="en-US" altLang="zh-CN" smtClean="0"/>
              <a:pPr>
                <a:defRPr/>
              </a:pPr>
              <a:t>7</a:t>
            </a:fld>
            <a:endParaRPr lang="en-US" altLang="zh-CN"/>
          </a:p>
        </p:txBody>
      </p:sp>
    </p:spTree>
    <p:extLst>
      <p:ext uri="{BB962C8B-B14F-4D97-AF65-F5344CB8AC3E}">
        <p14:creationId xmlns:p14="http://schemas.microsoft.com/office/powerpoint/2010/main" val="3444805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9781A71-71E4-420A-AEF0-CD4EAA496715}" type="slidenum">
              <a:rPr lang="en-US" altLang="zh-CN" smtClean="0"/>
              <a:pPr>
                <a:defRPr/>
              </a:pPr>
              <a:t>8</a:t>
            </a:fld>
            <a:endParaRPr lang="en-US" altLang="zh-CN"/>
          </a:p>
        </p:txBody>
      </p:sp>
    </p:spTree>
    <p:extLst>
      <p:ext uri="{BB962C8B-B14F-4D97-AF65-F5344CB8AC3E}">
        <p14:creationId xmlns:p14="http://schemas.microsoft.com/office/powerpoint/2010/main" val="511804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E9781A71-71E4-420A-AEF0-CD4EAA496715}" type="slidenum">
              <a:rPr lang="en-US" altLang="zh-CN" smtClean="0"/>
              <a:pPr>
                <a:defRPr/>
              </a:pPr>
              <a:t>9</a:t>
            </a:fld>
            <a:endParaRPr lang="en-US" altLang="zh-CN"/>
          </a:p>
        </p:txBody>
      </p:sp>
    </p:spTree>
    <p:extLst>
      <p:ext uri="{BB962C8B-B14F-4D97-AF65-F5344CB8AC3E}">
        <p14:creationId xmlns:p14="http://schemas.microsoft.com/office/powerpoint/2010/main" val="2795296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反复询问同一个问题</a:t>
            </a:r>
          </a:p>
        </p:txBody>
      </p:sp>
      <p:sp>
        <p:nvSpPr>
          <p:cNvPr id="4" name="灯片编号占位符 3"/>
          <p:cNvSpPr>
            <a:spLocks noGrp="1"/>
          </p:cNvSpPr>
          <p:nvPr>
            <p:ph type="sldNum" sz="quarter" idx="5"/>
          </p:nvPr>
        </p:nvSpPr>
        <p:spPr/>
        <p:txBody>
          <a:bodyPr/>
          <a:lstStyle/>
          <a:p>
            <a:fld id="{D8C5AFA0-575D-46EC-BE1B-C84AEF900E0B}" type="slidenum">
              <a:rPr lang="zh-CN" altLang="en-US" smtClean="0"/>
              <a:t>10</a:t>
            </a:fld>
            <a:endParaRPr lang="zh-CN" altLang="en-US"/>
          </a:p>
        </p:txBody>
      </p:sp>
    </p:spTree>
    <p:extLst>
      <p:ext uri="{BB962C8B-B14F-4D97-AF65-F5344CB8AC3E}">
        <p14:creationId xmlns:p14="http://schemas.microsoft.com/office/powerpoint/2010/main" val="3314638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也许将人工智能研究从现在规划到未来，从现实规划到理想</a:t>
            </a:r>
          </a:p>
        </p:txBody>
      </p:sp>
      <p:sp>
        <p:nvSpPr>
          <p:cNvPr id="4" name="灯片编号占位符 3"/>
          <p:cNvSpPr>
            <a:spLocks noGrp="1"/>
          </p:cNvSpPr>
          <p:nvPr>
            <p:ph type="sldNum" sz="quarter" idx="10"/>
          </p:nvPr>
        </p:nvSpPr>
        <p:spPr/>
        <p:txBody>
          <a:bodyPr/>
          <a:lstStyle/>
          <a:p>
            <a:pPr>
              <a:defRPr/>
            </a:pPr>
            <a:fld id="{E9781A71-71E4-420A-AEF0-CD4EAA496715}" type="slidenum">
              <a:rPr lang="en-US" altLang="zh-CN" smtClean="0"/>
              <a:pPr>
                <a:defRPr/>
              </a:pPr>
              <a:t>11</a:t>
            </a:fld>
            <a:endParaRPr lang="en-US" altLang="zh-CN"/>
          </a:p>
        </p:txBody>
      </p:sp>
    </p:spTree>
    <p:extLst>
      <p:ext uri="{BB962C8B-B14F-4D97-AF65-F5344CB8AC3E}">
        <p14:creationId xmlns:p14="http://schemas.microsoft.com/office/powerpoint/2010/main" val="2959452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0B01174-4073-4A5C-B74A-E67D8F92552B}"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32D4F-C754-4B32-84A4-8E50873F9590}" type="slidenum">
              <a:rPr lang="zh-CN" altLang="en-US" smtClean="0"/>
              <a:t>‹#›</a:t>
            </a:fld>
            <a:endParaRPr lang="zh-CN" altLang="en-US"/>
          </a:p>
        </p:txBody>
      </p:sp>
    </p:spTree>
    <p:extLst>
      <p:ext uri="{BB962C8B-B14F-4D97-AF65-F5344CB8AC3E}">
        <p14:creationId xmlns:p14="http://schemas.microsoft.com/office/powerpoint/2010/main" val="1807945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0B01174-4073-4A5C-B74A-E67D8F92552B}"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32D4F-C754-4B32-84A4-8E50873F9590}" type="slidenum">
              <a:rPr lang="zh-CN" altLang="en-US" smtClean="0"/>
              <a:t>‹#›</a:t>
            </a:fld>
            <a:endParaRPr lang="zh-CN" altLang="en-US"/>
          </a:p>
        </p:txBody>
      </p:sp>
    </p:spTree>
    <p:extLst>
      <p:ext uri="{BB962C8B-B14F-4D97-AF65-F5344CB8AC3E}">
        <p14:creationId xmlns:p14="http://schemas.microsoft.com/office/powerpoint/2010/main" val="3332161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0B01174-4073-4A5C-B74A-E67D8F92552B}"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32D4F-C754-4B32-84A4-8E50873F9590}" type="slidenum">
              <a:rPr lang="zh-CN" altLang="en-US" smtClean="0"/>
              <a:t>‹#›</a:t>
            </a:fld>
            <a:endParaRPr lang="zh-CN" altLang="en-US"/>
          </a:p>
        </p:txBody>
      </p:sp>
    </p:spTree>
    <p:extLst>
      <p:ext uri="{BB962C8B-B14F-4D97-AF65-F5344CB8AC3E}">
        <p14:creationId xmlns:p14="http://schemas.microsoft.com/office/powerpoint/2010/main" val="2316407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838200" y="2841627"/>
            <a:ext cx="105156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2073569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0B01174-4073-4A5C-B74A-E67D8F92552B}"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32D4F-C754-4B32-84A4-8E50873F9590}" type="slidenum">
              <a:rPr lang="zh-CN" altLang="en-US" smtClean="0"/>
              <a:t>‹#›</a:t>
            </a:fld>
            <a:endParaRPr lang="zh-CN" altLang="en-US"/>
          </a:p>
        </p:txBody>
      </p:sp>
    </p:spTree>
    <p:extLst>
      <p:ext uri="{BB962C8B-B14F-4D97-AF65-F5344CB8AC3E}">
        <p14:creationId xmlns:p14="http://schemas.microsoft.com/office/powerpoint/2010/main" val="1397336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0B01174-4073-4A5C-B74A-E67D8F92552B}"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32D4F-C754-4B32-84A4-8E50873F9590}" type="slidenum">
              <a:rPr lang="zh-CN" altLang="en-US" smtClean="0"/>
              <a:t>‹#›</a:t>
            </a:fld>
            <a:endParaRPr lang="zh-CN" altLang="en-US"/>
          </a:p>
        </p:txBody>
      </p:sp>
    </p:spTree>
    <p:extLst>
      <p:ext uri="{BB962C8B-B14F-4D97-AF65-F5344CB8AC3E}">
        <p14:creationId xmlns:p14="http://schemas.microsoft.com/office/powerpoint/2010/main" val="79273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0B01174-4073-4A5C-B74A-E67D8F92552B}" type="datetimeFigureOut">
              <a:rPr lang="zh-CN" altLang="en-US" smtClean="0"/>
              <a:t>2021/12/7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32D4F-C754-4B32-84A4-8E50873F9590}" type="slidenum">
              <a:rPr lang="zh-CN" altLang="en-US" smtClean="0"/>
              <a:t>‹#›</a:t>
            </a:fld>
            <a:endParaRPr lang="zh-CN" altLang="en-US"/>
          </a:p>
        </p:txBody>
      </p:sp>
    </p:spTree>
    <p:extLst>
      <p:ext uri="{BB962C8B-B14F-4D97-AF65-F5344CB8AC3E}">
        <p14:creationId xmlns:p14="http://schemas.microsoft.com/office/powerpoint/2010/main" val="3645130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0B01174-4073-4A5C-B74A-E67D8F92552B}" type="datetimeFigureOut">
              <a:rPr lang="zh-CN" altLang="en-US" smtClean="0"/>
              <a:t>2021/12/7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5032D4F-C754-4B32-84A4-8E50873F9590}" type="slidenum">
              <a:rPr lang="zh-CN" altLang="en-US" smtClean="0"/>
              <a:t>‹#›</a:t>
            </a:fld>
            <a:endParaRPr lang="zh-CN" altLang="en-US"/>
          </a:p>
        </p:txBody>
      </p:sp>
    </p:spTree>
    <p:extLst>
      <p:ext uri="{BB962C8B-B14F-4D97-AF65-F5344CB8AC3E}">
        <p14:creationId xmlns:p14="http://schemas.microsoft.com/office/powerpoint/2010/main" val="1629584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0B01174-4073-4A5C-B74A-E67D8F92552B}" type="datetimeFigureOut">
              <a:rPr lang="zh-CN" altLang="en-US" smtClean="0"/>
              <a:t>2021/12/7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5032D4F-C754-4B32-84A4-8E50873F9590}" type="slidenum">
              <a:rPr lang="zh-CN" altLang="en-US" smtClean="0"/>
              <a:t>‹#›</a:t>
            </a:fld>
            <a:endParaRPr lang="zh-CN" altLang="en-US"/>
          </a:p>
        </p:txBody>
      </p:sp>
    </p:spTree>
    <p:extLst>
      <p:ext uri="{BB962C8B-B14F-4D97-AF65-F5344CB8AC3E}">
        <p14:creationId xmlns:p14="http://schemas.microsoft.com/office/powerpoint/2010/main" val="2170821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0B01174-4073-4A5C-B74A-E67D8F92552B}" type="datetimeFigureOut">
              <a:rPr lang="zh-CN" altLang="en-US" smtClean="0"/>
              <a:t>2021/12/7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5032D4F-C754-4B32-84A4-8E50873F9590}" type="slidenum">
              <a:rPr lang="zh-CN" altLang="en-US" smtClean="0"/>
              <a:t>‹#›</a:t>
            </a:fld>
            <a:endParaRPr lang="zh-CN" altLang="en-US"/>
          </a:p>
        </p:txBody>
      </p:sp>
    </p:spTree>
    <p:extLst>
      <p:ext uri="{BB962C8B-B14F-4D97-AF65-F5344CB8AC3E}">
        <p14:creationId xmlns:p14="http://schemas.microsoft.com/office/powerpoint/2010/main" val="3388702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0B01174-4073-4A5C-B74A-E67D8F92552B}" type="datetimeFigureOut">
              <a:rPr lang="zh-CN" altLang="en-US" smtClean="0"/>
              <a:t>2021/12/7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32D4F-C754-4B32-84A4-8E50873F9590}" type="slidenum">
              <a:rPr lang="zh-CN" altLang="en-US" smtClean="0"/>
              <a:t>‹#›</a:t>
            </a:fld>
            <a:endParaRPr lang="zh-CN" altLang="en-US"/>
          </a:p>
        </p:txBody>
      </p:sp>
    </p:spTree>
    <p:extLst>
      <p:ext uri="{BB962C8B-B14F-4D97-AF65-F5344CB8AC3E}">
        <p14:creationId xmlns:p14="http://schemas.microsoft.com/office/powerpoint/2010/main" val="474474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0B01174-4073-4A5C-B74A-E67D8F92552B}" type="datetimeFigureOut">
              <a:rPr lang="zh-CN" altLang="en-US" smtClean="0"/>
              <a:t>2021/12/7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32D4F-C754-4B32-84A4-8E50873F9590}" type="slidenum">
              <a:rPr lang="zh-CN" altLang="en-US" smtClean="0"/>
              <a:t>‹#›</a:t>
            </a:fld>
            <a:endParaRPr lang="zh-CN" altLang="en-US"/>
          </a:p>
        </p:txBody>
      </p:sp>
    </p:spTree>
    <p:extLst>
      <p:ext uri="{BB962C8B-B14F-4D97-AF65-F5344CB8AC3E}">
        <p14:creationId xmlns:p14="http://schemas.microsoft.com/office/powerpoint/2010/main" val="3652224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B01174-4073-4A5C-B74A-E67D8F92552B}" type="datetimeFigureOut">
              <a:rPr lang="zh-CN" altLang="en-US" smtClean="0"/>
              <a:t>2021/12/7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32D4F-C754-4B32-84A4-8E50873F9590}" type="slidenum">
              <a:rPr lang="zh-CN" altLang="en-US" smtClean="0"/>
              <a:t>‹#›</a:t>
            </a:fld>
            <a:endParaRPr lang="zh-CN" altLang="en-US"/>
          </a:p>
        </p:txBody>
      </p:sp>
    </p:spTree>
    <p:extLst>
      <p:ext uri="{BB962C8B-B14F-4D97-AF65-F5344CB8AC3E}">
        <p14:creationId xmlns:p14="http://schemas.microsoft.com/office/powerpoint/2010/main" val="942744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9.tmp"/><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tiff"/></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107.png"/></Relationships>
</file>

<file path=ppt/slides/_rels/slide10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110.png"/><Relationship Id="rId4" Type="http://schemas.openxmlformats.org/officeDocument/2006/relationships/image" Target="../media/image10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notesSlide" Target="../notesSlides/notesSlide18.xml"/><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3.wmf"/><Relationship Id="rId4" Type="http://schemas.openxmlformats.org/officeDocument/2006/relationships/image" Target="../media/image22.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en.wikipedia.org/wiki/File:Stanleyrobot.jpg"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hyperlink" Target="http://www.facebook.com/people/CottageStyle-Malta/1075737442" TargetMode="External"/><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8.emf"/><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58.wmf"/></Relationships>
</file>

<file path=ppt/slides/_rels/slide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webp"/><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8.webp"/><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9.webp"/></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1.jfi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87.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5.jfi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f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jfif"/><Relationship Id="rId2" Type="http://schemas.openxmlformats.org/officeDocument/2006/relationships/image" Target="../media/image78.webp"/><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fif"/><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fi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jpg"/><Relationship Id="rId4" Type="http://schemas.openxmlformats.org/officeDocument/2006/relationships/image" Target="../media/image89.jpg"/></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9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7.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人工智能之管窥</a:t>
            </a:r>
          </a:p>
        </p:txBody>
      </p:sp>
      <p:sp>
        <p:nvSpPr>
          <p:cNvPr id="3" name="副标题 2"/>
          <p:cNvSpPr>
            <a:spLocks noGrp="1"/>
          </p:cNvSpPr>
          <p:nvPr>
            <p:ph type="subTitle" idx="1"/>
          </p:nvPr>
        </p:nvSpPr>
        <p:spPr>
          <a:xfrm>
            <a:off x="1524000" y="4002871"/>
            <a:ext cx="9144000" cy="1655762"/>
          </a:xfrm>
        </p:spPr>
        <p:txBody>
          <a:bodyPr/>
          <a:lstStyle/>
          <a:p>
            <a:r>
              <a:rPr lang="zh-CN" altLang="en-US" dirty="0"/>
              <a:t>陶先平</a:t>
            </a:r>
            <a:endParaRPr lang="en-US" altLang="zh-CN" dirty="0"/>
          </a:p>
          <a:p>
            <a:endParaRPr lang="en-US" altLang="zh-CN" dirty="0"/>
          </a:p>
          <a:p>
            <a:r>
              <a:rPr lang="zh-CN" altLang="en-US" dirty="0"/>
              <a:t>南京大学计算机科学与技术系</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78865" y="3351422"/>
            <a:ext cx="1524000" cy="2109216"/>
          </a:xfrm>
          <a:prstGeom prst="rect">
            <a:avLst/>
          </a:prstGeom>
        </p:spPr>
      </p:pic>
    </p:spTree>
    <p:extLst>
      <p:ext uri="{BB962C8B-B14F-4D97-AF65-F5344CB8AC3E}">
        <p14:creationId xmlns:p14="http://schemas.microsoft.com/office/powerpoint/2010/main" val="1287577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56778" y="2927915"/>
            <a:ext cx="9678444" cy="1381038"/>
          </a:xfrm>
          <a:solidFill>
            <a:schemeClr val="accent5">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pPr marL="0" indent="0">
              <a:buNone/>
            </a:pPr>
            <a:r>
              <a:rPr lang="zh-CN" altLang="en-US" sz="4000" b="1" dirty="0"/>
              <a:t>近期学界对图灵测试有些不同的观点，请大家查阅相关资料，闲暇之余，讨论一二</a:t>
            </a:r>
          </a:p>
        </p:txBody>
      </p:sp>
      <p:sp>
        <p:nvSpPr>
          <p:cNvPr id="5" name="标题 4">
            <a:extLst>
              <a:ext uri="{FF2B5EF4-FFF2-40B4-BE49-F238E27FC236}">
                <a16:creationId xmlns:a16="http://schemas.microsoft.com/office/drawing/2014/main" id="{2A1FCC75-86F2-47AF-8C83-F9F11F001E27}"/>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86793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什么是规律？</a:t>
            </a:r>
          </a:p>
        </p:txBody>
      </p:sp>
      <p:sp>
        <p:nvSpPr>
          <p:cNvPr id="3" name="内容占位符 2"/>
          <p:cNvSpPr>
            <a:spLocks noGrp="1"/>
          </p:cNvSpPr>
          <p:nvPr>
            <p:ph idx="1"/>
          </p:nvPr>
        </p:nvSpPr>
        <p:spPr/>
        <p:txBody>
          <a:bodyPr/>
          <a:lstStyle/>
          <a:p>
            <a:r>
              <a:rPr lang="zh-CN" altLang="en-US" dirty="0"/>
              <a:t>现象内部的本质联系，这种联系决定现象的必然的合乎规律的发展</a:t>
            </a:r>
            <a:endParaRPr lang="en-US" altLang="zh-CN" dirty="0"/>
          </a:p>
          <a:p>
            <a:pPr lvl="1"/>
            <a:r>
              <a:rPr lang="en-US" altLang="zh-CN" dirty="0"/>
              <a:t>《</a:t>
            </a:r>
            <a:r>
              <a:rPr lang="zh-CN" altLang="en-US" dirty="0"/>
              <a:t>简明哲学辞典</a:t>
            </a:r>
            <a:r>
              <a:rPr lang="en-US" altLang="zh-CN" dirty="0"/>
              <a:t>》   ---</a:t>
            </a:r>
            <a:r>
              <a:rPr lang="zh-CN" altLang="en-US" dirty="0"/>
              <a:t>苏联哲学家罗森塔尔、尤金</a:t>
            </a:r>
            <a:endParaRPr lang="en-US" altLang="zh-CN" dirty="0"/>
          </a:p>
          <a:p>
            <a:r>
              <a:rPr lang="zh-CN" altLang="en-US" dirty="0"/>
              <a:t>事物发展变化过程中的本质的联系和必然的趋势</a:t>
            </a:r>
            <a:endParaRPr lang="en-US" altLang="zh-CN" dirty="0"/>
          </a:p>
          <a:p>
            <a:pPr lvl="1"/>
            <a:r>
              <a:rPr lang="en-US" altLang="zh-CN" dirty="0"/>
              <a:t>《</a:t>
            </a:r>
            <a:r>
              <a:rPr lang="zh-CN" altLang="en-US" dirty="0"/>
              <a:t>外国哲学大辞典</a:t>
            </a:r>
            <a:r>
              <a:rPr lang="en-US" altLang="zh-CN" dirty="0"/>
              <a:t>》  ---</a:t>
            </a:r>
            <a:r>
              <a:rPr lang="zh-CN" altLang="en-US" dirty="0"/>
              <a:t>冯契等</a:t>
            </a:r>
            <a:endParaRPr lang="en-US" altLang="zh-CN" dirty="0"/>
          </a:p>
          <a:p>
            <a:r>
              <a:rPr lang="zh-CN" altLang="en-US" dirty="0"/>
              <a:t>规律是事物发展中本身所固有的本质的、必然的、稳定的联系</a:t>
            </a:r>
            <a:endParaRPr lang="en-US" altLang="zh-CN" dirty="0"/>
          </a:p>
          <a:p>
            <a:pPr lvl="1"/>
            <a:r>
              <a:rPr lang="en-US" altLang="zh-CN" dirty="0"/>
              <a:t>《</a:t>
            </a:r>
            <a:r>
              <a:rPr lang="zh-CN" altLang="en-US" dirty="0"/>
              <a:t>辩证唯物主义原理</a:t>
            </a:r>
            <a:r>
              <a:rPr lang="en-US" altLang="zh-CN" dirty="0"/>
              <a:t>》  ---</a:t>
            </a:r>
            <a:r>
              <a:rPr lang="zh-CN" altLang="en-US" dirty="0"/>
              <a:t>肖前等</a:t>
            </a:r>
          </a:p>
        </p:txBody>
      </p:sp>
      <p:sp>
        <p:nvSpPr>
          <p:cNvPr id="4" name="文本框 3"/>
          <p:cNvSpPr txBox="1"/>
          <p:nvPr/>
        </p:nvSpPr>
        <p:spPr>
          <a:xfrm>
            <a:off x="3951823" y="5469077"/>
            <a:ext cx="4288353" cy="707886"/>
          </a:xfrm>
          <a:prstGeom prst="rect">
            <a:avLst/>
          </a:prstGeom>
          <a:noFill/>
        </p:spPr>
        <p:txBody>
          <a:bodyPr wrap="none" rtlCol="0">
            <a:spAutoFit/>
          </a:bodyPr>
          <a:lstStyle/>
          <a:p>
            <a:r>
              <a:rPr lang="zh-CN" altLang="en-US" sz="4000" dirty="0"/>
              <a:t>共性理解：不变性</a:t>
            </a:r>
          </a:p>
        </p:txBody>
      </p:sp>
    </p:spTree>
    <p:extLst>
      <p:ext uri="{BB962C8B-B14F-4D97-AF65-F5344CB8AC3E}">
        <p14:creationId xmlns:p14="http://schemas.microsoft.com/office/powerpoint/2010/main" val="29103452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如何获得规律？</a:t>
            </a:r>
          </a:p>
        </p:txBody>
      </p:sp>
      <p:sp>
        <p:nvSpPr>
          <p:cNvPr id="3" name="内容占位符 2"/>
          <p:cNvSpPr>
            <a:spLocks noGrp="1"/>
          </p:cNvSpPr>
          <p:nvPr>
            <p:ph idx="1"/>
          </p:nvPr>
        </p:nvSpPr>
        <p:spPr/>
        <p:txBody>
          <a:bodyPr/>
          <a:lstStyle/>
          <a:p>
            <a:r>
              <a:rPr lang="zh-CN" altLang="en-US" dirty="0"/>
              <a:t>不变性的两种表现形式：</a:t>
            </a:r>
            <a:endParaRPr lang="en-US" altLang="zh-CN" dirty="0"/>
          </a:p>
          <a:p>
            <a:pPr lvl="1"/>
            <a:r>
              <a:rPr lang="zh-CN" altLang="en-US" dirty="0"/>
              <a:t>逻辑不变性</a:t>
            </a:r>
            <a:r>
              <a:rPr lang="en-US" altLang="zh-CN" dirty="0"/>
              <a:t>+</a:t>
            </a:r>
            <a:r>
              <a:rPr lang="zh-CN" altLang="en-US" dirty="0"/>
              <a:t>统计不变性</a:t>
            </a:r>
            <a:endParaRPr lang="en-US" altLang="zh-CN" dirty="0"/>
          </a:p>
          <a:p>
            <a:r>
              <a:rPr lang="zh-CN" altLang="en-US" dirty="0"/>
              <a:t>逻辑不变性：</a:t>
            </a:r>
            <a:endParaRPr lang="en-US" altLang="zh-CN" dirty="0"/>
          </a:p>
          <a:p>
            <a:pPr lvl="1"/>
            <a:r>
              <a:rPr lang="zh-CN" altLang="en-US" dirty="0"/>
              <a:t>通过科学论证和实践检验的规律</a:t>
            </a:r>
            <a:endParaRPr lang="en-US" altLang="zh-CN" dirty="0"/>
          </a:p>
          <a:p>
            <a:pPr lvl="1"/>
            <a:r>
              <a:rPr lang="zh-CN" altLang="en-US" dirty="0"/>
              <a:t>直接使用，指导实践</a:t>
            </a:r>
            <a:endParaRPr lang="en-US" altLang="zh-CN" dirty="0"/>
          </a:p>
          <a:p>
            <a:r>
              <a:rPr lang="zh-CN" altLang="en-US" dirty="0"/>
              <a:t>统计不变性：</a:t>
            </a:r>
            <a:endParaRPr lang="en-US" altLang="zh-CN" dirty="0"/>
          </a:p>
          <a:p>
            <a:pPr lvl="1"/>
            <a:r>
              <a:rPr lang="zh-CN" altLang="en-US" dirty="0"/>
              <a:t>大量观察或试验中随机事件发生的频率的稳定性</a:t>
            </a:r>
            <a:endParaRPr lang="en-US" altLang="zh-CN" dirty="0"/>
          </a:p>
          <a:p>
            <a:pPr lvl="2"/>
            <a:r>
              <a:rPr lang="zh-CN" altLang="en-US" dirty="0"/>
              <a:t>我们尚无法说清其本质，但可以容忍其误差而用于指导实践</a:t>
            </a:r>
            <a:endParaRPr lang="en-US" altLang="zh-CN" dirty="0"/>
          </a:p>
          <a:p>
            <a:pPr lvl="1"/>
            <a:r>
              <a:rPr lang="zh-CN" altLang="en-US" dirty="0"/>
              <a:t>统计不变性往往占比更大</a:t>
            </a:r>
          </a:p>
        </p:txBody>
      </p:sp>
    </p:spTree>
    <p:extLst>
      <p:ext uri="{BB962C8B-B14F-4D97-AF65-F5344CB8AC3E}">
        <p14:creationId xmlns:p14="http://schemas.microsoft.com/office/powerpoint/2010/main" val="35087584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机器学习是一种重要的统计规律获取手段</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50" y="1251744"/>
            <a:ext cx="7956550" cy="5474690"/>
          </a:xfrm>
        </p:spPr>
      </p:pic>
      <p:sp>
        <p:nvSpPr>
          <p:cNvPr id="5" name="矩形 4"/>
          <p:cNvSpPr/>
          <p:nvPr/>
        </p:nvSpPr>
        <p:spPr>
          <a:xfrm>
            <a:off x="2032000" y="6146800"/>
            <a:ext cx="2679700" cy="579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90942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机器学习和人类思考</a:t>
            </a:r>
            <a:r>
              <a:rPr lang="en-US" altLang="zh-CN" dirty="0"/>
              <a:t>(</a:t>
            </a:r>
            <a:r>
              <a:rPr lang="zh-CN" altLang="en-US" dirty="0"/>
              <a:t>归纳</a:t>
            </a:r>
            <a:r>
              <a:rPr lang="en-US" altLang="zh-CN" dirty="0"/>
              <a:t>)</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6087" y="1373188"/>
            <a:ext cx="7899826" cy="4641148"/>
          </a:xfrm>
        </p:spPr>
      </p:pic>
      <p:sp>
        <p:nvSpPr>
          <p:cNvPr id="5" name="线形标注 1(带强调线) 4"/>
          <p:cNvSpPr/>
          <p:nvPr/>
        </p:nvSpPr>
        <p:spPr>
          <a:xfrm>
            <a:off x="9545782" y="3408218"/>
            <a:ext cx="2476500" cy="981363"/>
          </a:xfrm>
          <a:prstGeom prst="accentCallout1">
            <a:avLst>
              <a:gd name="adj1" fmla="val 18750"/>
              <a:gd name="adj2" fmla="val -8333"/>
              <a:gd name="adj3" fmla="val 93921"/>
              <a:gd name="adj4" fmla="val -39158"/>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睿智的人发现规律</a:t>
            </a:r>
          </a:p>
        </p:txBody>
      </p:sp>
      <p:sp>
        <p:nvSpPr>
          <p:cNvPr id="6" name="线形标注 1(带强调线) 5"/>
          <p:cNvSpPr/>
          <p:nvPr/>
        </p:nvSpPr>
        <p:spPr>
          <a:xfrm>
            <a:off x="446809" y="3408218"/>
            <a:ext cx="2423391" cy="1024082"/>
          </a:xfrm>
          <a:prstGeom prst="accentCallout1">
            <a:avLst>
              <a:gd name="adj1" fmla="val 54571"/>
              <a:gd name="adj2" fmla="val 103161"/>
              <a:gd name="adj3" fmla="val 96082"/>
              <a:gd name="adj4" fmla="val 148449"/>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厉害的学习算法找到好的模型</a:t>
            </a:r>
          </a:p>
        </p:txBody>
      </p:sp>
    </p:spTree>
    <p:extLst>
      <p:ext uri="{BB962C8B-B14F-4D97-AF65-F5344CB8AC3E}">
        <p14:creationId xmlns:p14="http://schemas.microsoft.com/office/powerpoint/2010/main" val="23698483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最能代表人工智能的几个关键词</a:t>
            </a:r>
          </a:p>
        </p:txBody>
      </p:sp>
      <p:sp>
        <p:nvSpPr>
          <p:cNvPr id="3" name="内容占位符 2"/>
          <p:cNvSpPr>
            <a:spLocks noGrp="1"/>
          </p:cNvSpPr>
          <p:nvPr>
            <p:ph idx="1"/>
          </p:nvPr>
        </p:nvSpPr>
        <p:spPr/>
        <p:txBody>
          <a:bodyPr/>
          <a:lstStyle/>
          <a:p>
            <a:r>
              <a:rPr lang="zh-CN" altLang="zh-CN" dirty="0"/>
              <a:t>算法</a:t>
            </a:r>
            <a:r>
              <a:rPr lang="zh-CN" altLang="en-US" dirty="0"/>
              <a:t>科学</a:t>
            </a:r>
            <a:r>
              <a:rPr lang="zh-CN" altLang="zh-CN" dirty="0"/>
              <a:t>和数据</a:t>
            </a:r>
            <a:r>
              <a:rPr lang="zh-CN" altLang="en-US" dirty="0"/>
              <a:t>技术的产物</a:t>
            </a:r>
            <a:endParaRPr lang="en-US" altLang="zh-CN" dirty="0"/>
          </a:p>
          <a:p>
            <a:r>
              <a:rPr lang="zh-CN" altLang="en-US" dirty="0"/>
              <a:t>通过</a:t>
            </a:r>
            <a:r>
              <a:rPr lang="zh-CN" altLang="zh-CN" dirty="0"/>
              <a:t>模式识别、学习、决策</a:t>
            </a:r>
            <a:r>
              <a:rPr lang="zh-CN" altLang="en-US" dirty="0"/>
              <a:t>来（辅助）解决问题</a:t>
            </a:r>
            <a:endParaRPr lang="en-US" altLang="zh-CN" dirty="0"/>
          </a:p>
          <a:p>
            <a:pPr lvl="1"/>
            <a:r>
              <a:rPr lang="zh-CN" altLang="en-US" dirty="0"/>
              <a:t>机器学习：极大提高了识别能力</a:t>
            </a:r>
            <a:endParaRPr lang="en-US" altLang="zh-CN" dirty="0"/>
          </a:p>
          <a:p>
            <a:pPr lvl="2"/>
            <a:r>
              <a:rPr lang="zh-CN" altLang="en-US" dirty="0"/>
              <a:t>统计不变性</a:t>
            </a:r>
            <a:endParaRPr lang="en-US" altLang="zh-CN" dirty="0"/>
          </a:p>
          <a:p>
            <a:pPr lvl="1"/>
            <a:r>
              <a:rPr lang="zh-CN" altLang="en-US" dirty="0"/>
              <a:t>决策：实现了（部分）自动化能力</a:t>
            </a:r>
            <a:endParaRPr lang="en-US" altLang="zh-CN" dirty="0"/>
          </a:p>
          <a:p>
            <a:r>
              <a:rPr lang="zh-CN" altLang="en-US" dirty="0"/>
              <a:t>大数据、大算法、大计算起到了决定性推动作用</a:t>
            </a:r>
          </a:p>
        </p:txBody>
      </p:sp>
    </p:spTree>
    <p:extLst>
      <p:ext uri="{BB962C8B-B14F-4D97-AF65-F5344CB8AC3E}">
        <p14:creationId xmlns:p14="http://schemas.microsoft.com/office/powerpoint/2010/main" val="11410783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pPr>
              <a:defRPr/>
            </a:pPr>
            <a:fld id="{98837759-4A30-4832-A3F6-0308A67B2882}" type="slidenum">
              <a:rPr lang="en-US" altLang="zh-CN" smtClean="0"/>
              <a:pPr>
                <a:defRPr/>
              </a:pPr>
              <a:t>105</a:t>
            </a:fld>
            <a:endParaRPr lang="en-US" altLang="zh-CN"/>
          </a:p>
        </p:txBody>
      </p:sp>
      <p:sp>
        <p:nvSpPr>
          <p:cNvPr id="10" name="文本框 9"/>
          <p:cNvSpPr txBox="1"/>
          <p:nvPr/>
        </p:nvSpPr>
        <p:spPr>
          <a:xfrm>
            <a:off x="1536069" y="52501"/>
            <a:ext cx="4393580" cy="584775"/>
          </a:xfrm>
          <a:prstGeom prst="rect">
            <a:avLst/>
          </a:prstGeom>
          <a:noFill/>
        </p:spPr>
        <p:txBody>
          <a:bodyPr wrap="square" rtlCol="0">
            <a:spAutoFit/>
          </a:bodyPr>
          <a:lstStyle/>
          <a:p>
            <a:r>
              <a:rPr kumimoji="1" lang="en-US" altLang="zh-CN" sz="3200" dirty="0">
                <a:solidFill>
                  <a:srgbClr val="0000FF"/>
                </a:solidFill>
                <a:latin typeface="Microsoft YaHei" charset="-122"/>
                <a:ea typeface="Microsoft YaHei" charset="-122"/>
                <a:cs typeface="Microsoft YaHei" charset="-122"/>
              </a:rPr>
              <a:t>AI</a:t>
            </a:r>
            <a:r>
              <a:rPr kumimoji="1" lang="zh-CN" altLang="en-US" sz="3200" dirty="0">
                <a:solidFill>
                  <a:srgbClr val="0000FF"/>
                </a:solidFill>
                <a:latin typeface="Microsoft YaHei" charset="-122"/>
                <a:ea typeface="Microsoft YaHei" charset="-122"/>
                <a:cs typeface="Microsoft YaHei" charset="-122"/>
              </a:rPr>
              <a:t> 成功了吗？</a:t>
            </a:r>
            <a:endParaRPr lang="zh-CN" altLang="en-US" sz="3200" dirty="0">
              <a:solidFill>
                <a:srgbClr val="0000FF"/>
              </a:solidFill>
              <a:latin typeface="Microsoft YaHei" charset="-122"/>
              <a:ea typeface="Microsoft YaHei" charset="-122"/>
              <a:cs typeface="Microsoft YaHei" charset="-122"/>
            </a:endParaRPr>
          </a:p>
        </p:txBody>
      </p:sp>
      <p:grpSp>
        <p:nvGrpSpPr>
          <p:cNvPr id="11" name="组 10"/>
          <p:cNvGrpSpPr/>
          <p:nvPr/>
        </p:nvGrpSpPr>
        <p:grpSpPr>
          <a:xfrm>
            <a:off x="1614030" y="780613"/>
            <a:ext cx="7413091" cy="2626466"/>
            <a:chOff x="90029" y="780613"/>
            <a:chExt cx="7413091" cy="2626466"/>
          </a:xfrm>
        </p:grpSpPr>
        <p:sp>
          <p:nvSpPr>
            <p:cNvPr id="12" name="矩形 11"/>
            <p:cNvSpPr/>
            <p:nvPr/>
          </p:nvSpPr>
          <p:spPr>
            <a:xfrm>
              <a:off x="90029" y="780613"/>
              <a:ext cx="5181220" cy="2626466"/>
            </a:xfrm>
            <a:prstGeom prst="rect">
              <a:avLst/>
            </a:prstGeom>
            <a:solidFill>
              <a:schemeClr val="bg1"/>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p:cNvPicPr>
              <a:picLocks noChangeAspect="1"/>
            </p:cNvPicPr>
            <p:nvPr/>
          </p:nvPicPr>
          <p:blipFill>
            <a:blip r:embed="rId2"/>
            <a:stretch>
              <a:fillRect/>
            </a:stretch>
          </p:blipFill>
          <p:spPr>
            <a:xfrm>
              <a:off x="126998" y="863845"/>
              <a:ext cx="4996397" cy="2097253"/>
            </a:xfrm>
            <a:prstGeom prst="rect">
              <a:avLst/>
            </a:prstGeom>
            <a:effectLst/>
          </p:spPr>
        </p:pic>
        <p:sp>
          <p:nvSpPr>
            <p:cNvPr id="14" name="矩形 13"/>
            <p:cNvSpPr/>
            <p:nvPr/>
          </p:nvSpPr>
          <p:spPr>
            <a:xfrm>
              <a:off x="2781894" y="2728654"/>
              <a:ext cx="1427356" cy="232444"/>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42335" y="1448135"/>
              <a:ext cx="2687071" cy="338554"/>
            </a:xfrm>
            <a:prstGeom prst="rect">
              <a:avLst/>
            </a:prstGeom>
            <a:solidFill>
              <a:schemeClr val="bg1"/>
            </a:solidFill>
          </p:spPr>
          <p:txBody>
            <a:bodyPr wrap="square" rtlCol="0">
              <a:spAutoFit/>
            </a:bodyPr>
            <a:lstStyle/>
            <a:p>
              <a:r>
                <a:rPr lang="en-US" altLang="zh-CN" sz="1600" dirty="0" err="1">
                  <a:solidFill>
                    <a:srgbClr val="FF0000"/>
                  </a:solidFill>
                </a:rPr>
                <a:t>AlphaGo</a:t>
              </a:r>
              <a:r>
                <a:rPr lang="en-US" altLang="zh-CN" sz="1600" dirty="0">
                  <a:solidFill>
                    <a:srgbClr val="FF0000"/>
                  </a:solidFill>
                </a:rPr>
                <a:t> </a:t>
              </a:r>
              <a:r>
                <a:rPr lang="zh-CN" altLang="en-US" sz="1600" dirty="0">
                  <a:solidFill>
                    <a:srgbClr val="FF0000"/>
                  </a:solidFill>
                </a:rPr>
                <a:t>并非“解决之道”</a:t>
              </a:r>
              <a:r>
                <a:rPr lang="en-US" altLang="zh-CN" sz="1600" dirty="0">
                  <a:solidFill>
                    <a:srgbClr val="FF0000"/>
                  </a:solidFill>
                </a:rPr>
                <a:t> </a:t>
              </a:r>
              <a:endParaRPr lang="zh-CN" altLang="en-US" sz="1600" dirty="0">
                <a:solidFill>
                  <a:srgbClr val="FF0000"/>
                </a:solidFill>
              </a:endParaRPr>
            </a:p>
          </p:txBody>
        </p:sp>
        <p:sp>
          <p:nvSpPr>
            <p:cNvPr id="16" name="矩形 15"/>
            <p:cNvSpPr/>
            <p:nvPr/>
          </p:nvSpPr>
          <p:spPr>
            <a:xfrm>
              <a:off x="142335" y="1820455"/>
              <a:ext cx="2311884" cy="213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2769743" y="2993264"/>
              <a:ext cx="1411436" cy="342620"/>
            </a:xfrm>
            <a:prstGeom prst="rect">
              <a:avLst/>
            </a:prstGeom>
            <a:solidFill>
              <a:schemeClr val="bg1"/>
            </a:solidFill>
          </p:spPr>
          <p:txBody>
            <a:bodyPr wrap="square" rtlCol="0">
              <a:spAutoFit/>
            </a:bodyPr>
            <a:lstStyle/>
            <a:p>
              <a:r>
                <a:rPr lang="zh-CN" altLang="en-US" sz="1600" dirty="0">
                  <a:solidFill>
                    <a:srgbClr val="0000FF"/>
                  </a:solidFill>
                </a:rPr>
                <a:t>事实并非如此</a:t>
              </a:r>
            </a:p>
          </p:txBody>
        </p:sp>
        <p:grpSp>
          <p:nvGrpSpPr>
            <p:cNvPr id="18" name="组 17"/>
            <p:cNvGrpSpPr/>
            <p:nvPr/>
          </p:nvGrpSpPr>
          <p:grpSpPr>
            <a:xfrm>
              <a:off x="5822130" y="780613"/>
              <a:ext cx="1680990" cy="1673598"/>
              <a:chOff x="5779437" y="459220"/>
              <a:chExt cx="1680990" cy="1673598"/>
            </a:xfrm>
          </p:grpSpPr>
          <p:sp>
            <p:nvSpPr>
              <p:cNvPr id="19" name="矩形 18"/>
              <p:cNvSpPr/>
              <p:nvPr/>
            </p:nvSpPr>
            <p:spPr>
              <a:xfrm>
                <a:off x="5860258" y="459220"/>
                <a:ext cx="1400009" cy="1673598"/>
              </a:xfrm>
              <a:prstGeom prst="rect">
                <a:avLst/>
              </a:prstGeom>
              <a:solidFill>
                <a:schemeClr val="bg1"/>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0" name="图片 19"/>
              <p:cNvPicPr>
                <a:picLocks noChangeAspect="1"/>
              </p:cNvPicPr>
              <p:nvPr/>
            </p:nvPicPr>
            <p:blipFill>
              <a:blip r:embed="rId3"/>
              <a:stretch>
                <a:fillRect/>
              </a:stretch>
            </p:blipFill>
            <p:spPr>
              <a:xfrm>
                <a:off x="6190141" y="537130"/>
                <a:ext cx="740241" cy="830636"/>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1" name="TextBox 36"/>
              <p:cNvSpPr txBox="1"/>
              <p:nvPr/>
            </p:nvSpPr>
            <p:spPr>
              <a:xfrm>
                <a:off x="6029045" y="1458418"/>
                <a:ext cx="1127155" cy="184666"/>
              </a:xfrm>
              <a:prstGeom prst="rect">
                <a:avLst/>
              </a:prstGeom>
              <a:solidFill>
                <a:srgbClr val="FFCBCB"/>
              </a:solidFill>
              <a:effectLst>
                <a:outerShdw blurRad="50800" dist="38100" dir="8100000" algn="tr" rotWithShape="0">
                  <a:prstClr val="black">
                    <a:alpha val="40000"/>
                  </a:prstClr>
                </a:outerShdw>
              </a:effectLst>
            </p:spPr>
            <p:txBody>
              <a:bodyPr wrap="square" lIns="0" tIns="0" rIns="0" bIns="0" rtlCol="0">
                <a:spAutoFit/>
              </a:bodyPr>
              <a:lstStyle/>
              <a:p>
                <a:pPr algn="ctr"/>
                <a:r>
                  <a:rPr lang="en-US" altLang="zh-CN" sz="1200" b="1" dirty="0">
                    <a:latin typeface="Times New Roman" pitchFamily="18" charset="0"/>
                    <a:cs typeface="Times New Roman" pitchFamily="18" charset="0"/>
                  </a:rPr>
                  <a:t>John</a:t>
                </a:r>
                <a:r>
                  <a:rPr lang="zh-CN" altLang="en-US" sz="1200" b="1" dirty="0">
                    <a:latin typeface="Times New Roman" pitchFamily="18" charset="0"/>
                    <a:cs typeface="Times New Roman" pitchFamily="18" charset="0"/>
                  </a:rPr>
                  <a:t> </a:t>
                </a:r>
                <a:r>
                  <a:rPr lang="en-US" altLang="zh-CN" sz="1200" b="1" dirty="0">
                    <a:latin typeface="Times New Roman" pitchFamily="18" charset="0"/>
                    <a:cs typeface="Times New Roman" pitchFamily="18" charset="0"/>
                  </a:rPr>
                  <a:t>Langford</a:t>
                </a:r>
                <a:endParaRPr lang="zh-CN" altLang="en-US" sz="1200" b="1" dirty="0">
                  <a:latin typeface="Times New Roman" pitchFamily="18" charset="0"/>
                  <a:cs typeface="Times New Roman" pitchFamily="18" charset="0"/>
                </a:endParaRPr>
              </a:p>
            </p:txBody>
          </p:sp>
          <p:sp>
            <p:nvSpPr>
              <p:cNvPr id="22" name="矩形 21"/>
              <p:cNvSpPr/>
              <p:nvPr/>
            </p:nvSpPr>
            <p:spPr>
              <a:xfrm>
                <a:off x="5779437" y="1671153"/>
                <a:ext cx="1680990" cy="461665"/>
              </a:xfrm>
              <a:prstGeom prst="rect">
                <a:avLst/>
              </a:prstGeom>
            </p:spPr>
            <p:txBody>
              <a:bodyPr wrap="square">
                <a:spAutoFit/>
              </a:bodyPr>
              <a:lstStyle/>
              <a:p>
                <a:r>
                  <a:rPr lang="zh-CN" altLang="en-US" sz="1200" b="1" kern="100" dirty="0">
                    <a:latin typeface="Times New Roman" panose="02020603050405020304" pitchFamily="18" charset="0"/>
                    <a:ea typeface="黑体" panose="02010609060101010101" pitchFamily="49" charset="-122"/>
                    <a:cs typeface="Times New Roman" panose="02020603050405020304" pitchFamily="18" charset="0"/>
                  </a:rPr>
                  <a:t>国际机器学习大会</a:t>
                </a:r>
                <a:r>
                  <a:rPr lang="en-US" altLang="zh-CN" sz="1200" b="1" kern="100" dirty="0">
                    <a:latin typeface="Times New Roman" panose="02020603050405020304" pitchFamily="18" charset="0"/>
                    <a:ea typeface="黑体" panose="02010609060101010101" pitchFamily="49" charset="-122"/>
                    <a:cs typeface="Times New Roman" panose="02020603050405020304" pitchFamily="18" charset="0"/>
                  </a:rPr>
                  <a:t>ICML’12</a:t>
                </a:r>
                <a:r>
                  <a:rPr lang="zh-CN" altLang="en-US" sz="1200" b="1" kern="100" dirty="0">
                    <a:latin typeface="Times New Roman" panose="02020603050405020304" pitchFamily="18" charset="0"/>
                    <a:ea typeface="黑体" panose="02010609060101010101" pitchFamily="49" charset="-122"/>
                    <a:cs typeface="Times New Roman" panose="02020603050405020304" pitchFamily="18" charset="0"/>
                  </a:rPr>
                  <a:t>的程序主席</a:t>
                </a:r>
                <a:endParaRPr lang="zh-CN" altLang="en-US" sz="1200" dirty="0"/>
              </a:p>
            </p:txBody>
          </p:sp>
        </p:grpSp>
      </p:grpSp>
      <p:grpSp>
        <p:nvGrpSpPr>
          <p:cNvPr id="23" name="组 22"/>
          <p:cNvGrpSpPr/>
          <p:nvPr/>
        </p:nvGrpSpPr>
        <p:grpSpPr>
          <a:xfrm>
            <a:off x="4305893" y="3649907"/>
            <a:ext cx="3865046" cy="2694108"/>
            <a:chOff x="2781893" y="3649907"/>
            <a:chExt cx="3865046" cy="2694108"/>
          </a:xfrm>
        </p:grpSpPr>
        <p:pic>
          <p:nvPicPr>
            <p:cNvPr id="24" name="图片 23"/>
            <p:cNvPicPr>
              <a:picLocks noChangeAspect="1"/>
            </p:cNvPicPr>
            <p:nvPr/>
          </p:nvPicPr>
          <p:blipFill rotWithShape="1">
            <a:blip r:embed="rId4"/>
            <a:srcRect t="70261" b="9644"/>
            <a:stretch/>
          </p:blipFill>
          <p:spPr>
            <a:xfrm>
              <a:off x="2781893" y="3649907"/>
              <a:ext cx="3865045" cy="1298751"/>
            </a:xfrm>
            <a:prstGeom prst="rect">
              <a:avLst/>
            </a:prstGeom>
            <a:ln>
              <a:solidFill>
                <a:schemeClr val="bg1">
                  <a:lumMod val="85000"/>
                </a:schemeClr>
              </a:solidFill>
            </a:ln>
            <a:effectLst>
              <a:outerShdw blurRad="63500" sx="102000" sy="102000" algn="ctr" rotWithShape="0">
                <a:prstClr val="black">
                  <a:alpha val="40000"/>
                </a:prstClr>
              </a:outerShdw>
            </a:effectLst>
          </p:spPr>
        </p:pic>
        <p:pic>
          <p:nvPicPr>
            <p:cNvPr id="25" name="图片 24"/>
            <p:cNvPicPr>
              <a:picLocks noChangeAspect="1"/>
            </p:cNvPicPr>
            <p:nvPr/>
          </p:nvPicPr>
          <p:blipFill rotWithShape="1">
            <a:blip r:embed="rId4"/>
            <a:srcRect l="-298" t="51503" r="298" b="30500"/>
            <a:stretch/>
          </p:blipFill>
          <p:spPr>
            <a:xfrm>
              <a:off x="2790519" y="5109720"/>
              <a:ext cx="3856420" cy="1234295"/>
            </a:xfrm>
            <a:prstGeom prst="rect">
              <a:avLst/>
            </a:prstGeom>
            <a:ln>
              <a:solidFill>
                <a:schemeClr val="bg1">
                  <a:lumMod val="85000"/>
                </a:schemeClr>
              </a:solidFill>
            </a:ln>
            <a:effectLst>
              <a:outerShdw blurRad="63500" sx="102000" sy="102000" algn="ctr" rotWithShape="0">
                <a:prstClr val="black">
                  <a:alpha val="40000"/>
                </a:prstClr>
              </a:outerShdw>
            </a:effectLst>
          </p:spPr>
        </p:pic>
        <p:sp>
          <p:nvSpPr>
            <p:cNvPr id="26" name="文本框 25"/>
            <p:cNvSpPr txBox="1"/>
            <p:nvPr/>
          </p:nvSpPr>
          <p:spPr>
            <a:xfrm>
              <a:off x="2781894" y="4521358"/>
              <a:ext cx="2888532" cy="338554"/>
            </a:xfrm>
            <a:prstGeom prst="rect">
              <a:avLst/>
            </a:prstGeom>
            <a:solidFill>
              <a:schemeClr val="bg1"/>
            </a:solidFill>
          </p:spPr>
          <p:txBody>
            <a:bodyPr wrap="square" rtlCol="0">
              <a:spAutoFit/>
            </a:bodyPr>
            <a:lstStyle/>
            <a:p>
              <a:pPr algn="ctr"/>
              <a:r>
                <a:rPr kumimoji="1" lang="en-US" altLang="zh-CN" sz="1600" dirty="0">
                  <a:solidFill>
                    <a:srgbClr val="C30D23"/>
                  </a:solidFill>
                </a:rPr>
                <a:t>Google</a:t>
              </a:r>
              <a:r>
                <a:rPr kumimoji="1" lang="zh-CN" altLang="en-US" sz="1600" dirty="0">
                  <a:solidFill>
                    <a:srgbClr val="C30D23"/>
                  </a:solidFill>
                </a:rPr>
                <a:t> </a:t>
              </a:r>
              <a:r>
                <a:rPr kumimoji="1" lang="en-US" altLang="zh-CN" sz="1600" dirty="0">
                  <a:solidFill>
                    <a:srgbClr val="C30D23"/>
                  </a:solidFill>
                </a:rPr>
                <a:t>DeepMind</a:t>
              </a:r>
              <a:r>
                <a:rPr kumimoji="1" lang="zh-CN" altLang="en-US" sz="1600" dirty="0">
                  <a:solidFill>
                    <a:srgbClr val="C30D23"/>
                  </a:solidFill>
                </a:rPr>
                <a:t> </a:t>
              </a:r>
              <a:r>
                <a:rPr kumimoji="1" lang="zh-CN" altLang="en-US" sz="1600" b="1" dirty="0">
                  <a:solidFill>
                    <a:srgbClr val="C30D23"/>
                  </a:solidFill>
                </a:rPr>
                <a:t>创始人</a:t>
              </a:r>
            </a:p>
          </p:txBody>
        </p:sp>
        <p:cxnSp>
          <p:nvCxnSpPr>
            <p:cNvPr id="27" name="直线箭头连接符 26"/>
            <p:cNvCxnSpPr/>
            <p:nvPr/>
          </p:nvCxnSpPr>
          <p:spPr>
            <a:xfrm flipH="1" flipV="1">
              <a:off x="3140970" y="4243562"/>
              <a:ext cx="103271" cy="32128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组 27"/>
          <p:cNvGrpSpPr/>
          <p:nvPr/>
        </p:nvGrpSpPr>
        <p:grpSpPr>
          <a:xfrm>
            <a:off x="8533612" y="3505230"/>
            <a:ext cx="2004019" cy="1408272"/>
            <a:chOff x="4870421" y="2431116"/>
            <a:chExt cx="2004019" cy="1408272"/>
          </a:xfrm>
        </p:grpSpPr>
        <p:sp>
          <p:nvSpPr>
            <p:cNvPr id="29" name="圆角矩形标注 28"/>
            <p:cNvSpPr/>
            <p:nvPr/>
          </p:nvSpPr>
          <p:spPr>
            <a:xfrm>
              <a:off x="4870421" y="2431116"/>
              <a:ext cx="2004019" cy="1408272"/>
            </a:xfrm>
            <a:prstGeom prst="wedgeRoundRectCallout">
              <a:avLst>
                <a:gd name="adj1" fmla="val -87536"/>
                <a:gd name="adj2" fmla="val 13967"/>
                <a:gd name="adj3" fmla="val 16667"/>
              </a:avLst>
            </a:prstGeom>
            <a:gradFill rotWithShape="1">
              <a:gsLst>
                <a:gs pos="0">
                  <a:srgbClr val="339933">
                    <a:tint val="50000"/>
                    <a:satMod val="300000"/>
                  </a:srgbClr>
                </a:gs>
                <a:gs pos="35000">
                  <a:srgbClr val="339933">
                    <a:tint val="37000"/>
                    <a:satMod val="300000"/>
                  </a:srgbClr>
                </a:gs>
                <a:gs pos="100000">
                  <a:srgbClr val="339933">
                    <a:tint val="15000"/>
                    <a:satMod val="350000"/>
                  </a:srgbClr>
                </a:gs>
              </a:gsLst>
              <a:lin ang="16200000" scaled="1"/>
            </a:gradFill>
            <a:ln w="9525" cap="flat" cmpd="sng" algn="ctr">
              <a:solidFill>
                <a:srgbClr val="339933">
                  <a:shade val="95000"/>
                  <a:satMod val="105000"/>
                </a:srgbClr>
              </a:solidFill>
              <a:prstDash val="solid"/>
              <a:headEnd type="none" w="med" len="med"/>
              <a:tailEnd type="none" w="med" len="med"/>
            </a:ln>
            <a:effectLst>
              <a:outerShdw blurRad="190500" dist="20000" dir="5400000" sx="102000" sy="102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sz="1200" kern="0">
                <a:solidFill>
                  <a:srgbClr val="000000"/>
                </a:solidFill>
                <a:latin typeface="幼圆" panose="02010509060101010101" pitchFamily="49" charset="-122"/>
                <a:ea typeface="宋体"/>
                <a:cs typeface=""/>
              </a:endParaRPr>
            </a:p>
          </p:txBody>
        </p:sp>
        <p:sp>
          <p:nvSpPr>
            <p:cNvPr id="30" name="文本框 29"/>
            <p:cNvSpPr txBox="1"/>
            <p:nvPr/>
          </p:nvSpPr>
          <p:spPr>
            <a:xfrm>
              <a:off x="4956691" y="2511612"/>
              <a:ext cx="1917749" cy="1200329"/>
            </a:xfrm>
            <a:prstGeom prst="rect">
              <a:avLst/>
            </a:prstGeom>
            <a:noFill/>
          </p:spPr>
          <p:txBody>
            <a:bodyPr wrap="square" rtlCol="0">
              <a:spAutoFit/>
            </a:bodyPr>
            <a:lstStyle/>
            <a:p>
              <a:r>
                <a:rPr kumimoji="1" lang="en-US" altLang="zh-CN" dirty="0" err="1">
                  <a:solidFill>
                    <a:srgbClr val="0000FF"/>
                  </a:solidFill>
                </a:rPr>
                <a:t>AlphaGo</a:t>
              </a:r>
              <a:r>
                <a:rPr kumimoji="1" lang="zh-CN" altLang="en-US" dirty="0">
                  <a:solidFill>
                    <a:srgbClr val="0000FF"/>
                  </a:solidFill>
                </a:rPr>
                <a:t>以为自己做得很好，但在第</a:t>
              </a:r>
              <a:r>
                <a:rPr kumimoji="1" lang="en-US" altLang="zh-CN" dirty="0">
                  <a:solidFill>
                    <a:srgbClr val="0000FF"/>
                  </a:solidFill>
                </a:rPr>
                <a:t>87</a:t>
              </a:r>
              <a:r>
                <a:rPr kumimoji="1" lang="zh-CN" altLang="en-US" dirty="0">
                  <a:solidFill>
                    <a:srgbClr val="0000FF"/>
                  </a:solidFill>
                </a:rPr>
                <a:t>手迷惑了。我们有麻烦了</a:t>
              </a:r>
            </a:p>
          </p:txBody>
        </p:sp>
      </p:grpSp>
      <p:grpSp>
        <p:nvGrpSpPr>
          <p:cNvPr id="31" name="组 30"/>
          <p:cNvGrpSpPr/>
          <p:nvPr/>
        </p:nvGrpSpPr>
        <p:grpSpPr>
          <a:xfrm>
            <a:off x="8656785" y="5109720"/>
            <a:ext cx="2004019" cy="1408272"/>
            <a:chOff x="4870421" y="2431116"/>
            <a:chExt cx="2004019" cy="1408272"/>
          </a:xfrm>
        </p:grpSpPr>
        <p:sp>
          <p:nvSpPr>
            <p:cNvPr id="32" name="圆角矩形标注 31"/>
            <p:cNvSpPr/>
            <p:nvPr/>
          </p:nvSpPr>
          <p:spPr>
            <a:xfrm>
              <a:off x="4870421" y="2431116"/>
              <a:ext cx="2004019" cy="1408272"/>
            </a:xfrm>
            <a:prstGeom prst="wedgeRoundRectCallout">
              <a:avLst>
                <a:gd name="adj1" fmla="val -80661"/>
                <a:gd name="adj2" fmla="val 2404"/>
                <a:gd name="adj3" fmla="val 16667"/>
              </a:avLst>
            </a:prstGeom>
            <a:gradFill rotWithShape="1">
              <a:gsLst>
                <a:gs pos="0">
                  <a:srgbClr val="339933">
                    <a:tint val="50000"/>
                    <a:satMod val="300000"/>
                  </a:srgbClr>
                </a:gs>
                <a:gs pos="35000">
                  <a:srgbClr val="339933">
                    <a:tint val="37000"/>
                    <a:satMod val="300000"/>
                  </a:srgbClr>
                </a:gs>
                <a:gs pos="100000">
                  <a:srgbClr val="339933">
                    <a:tint val="15000"/>
                    <a:satMod val="350000"/>
                  </a:srgbClr>
                </a:gs>
              </a:gsLst>
              <a:lin ang="16200000" scaled="1"/>
            </a:gradFill>
            <a:ln w="9525" cap="flat" cmpd="sng" algn="ctr">
              <a:solidFill>
                <a:srgbClr val="339933">
                  <a:shade val="95000"/>
                  <a:satMod val="105000"/>
                </a:srgbClr>
              </a:solidFill>
              <a:prstDash val="solid"/>
              <a:headEnd type="none" w="med" len="med"/>
              <a:tailEnd type="none" w="med" len="med"/>
            </a:ln>
            <a:effectLst>
              <a:outerShdw blurRad="190500" dist="20000" dir="5400000" sx="102000" sy="102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sz="1200" kern="0">
                <a:solidFill>
                  <a:srgbClr val="000000"/>
                </a:solidFill>
                <a:latin typeface="幼圆" panose="02010509060101010101" pitchFamily="49" charset="-122"/>
                <a:ea typeface="宋体"/>
                <a:cs typeface=""/>
              </a:endParaRPr>
            </a:p>
          </p:txBody>
        </p:sp>
        <p:sp>
          <p:nvSpPr>
            <p:cNvPr id="33" name="文本框 32"/>
            <p:cNvSpPr txBox="1"/>
            <p:nvPr/>
          </p:nvSpPr>
          <p:spPr>
            <a:xfrm>
              <a:off x="4956691" y="2511612"/>
              <a:ext cx="1917749" cy="1200329"/>
            </a:xfrm>
            <a:prstGeom prst="rect">
              <a:avLst/>
            </a:prstGeom>
            <a:noFill/>
          </p:spPr>
          <p:txBody>
            <a:bodyPr wrap="square" rtlCol="0">
              <a:spAutoFit/>
            </a:bodyPr>
            <a:lstStyle/>
            <a:p>
              <a:r>
                <a:rPr kumimoji="1" lang="zh-CN" altLang="en-US" dirty="0">
                  <a:solidFill>
                    <a:srgbClr val="0000FF"/>
                  </a:solidFill>
                </a:rPr>
                <a:t>错误出现在第</a:t>
              </a:r>
              <a:r>
                <a:rPr kumimoji="1" lang="en-US" altLang="zh-CN" dirty="0">
                  <a:solidFill>
                    <a:srgbClr val="0000FF"/>
                  </a:solidFill>
                </a:rPr>
                <a:t>79</a:t>
              </a:r>
              <a:r>
                <a:rPr kumimoji="1" lang="zh-CN" altLang="en-US" dirty="0">
                  <a:solidFill>
                    <a:srgbClr val="0000FF"/>
                  </a:solidFill>
                </a:rPr>
                <a:t>手犯了错误，但</a:t>
              </a:r>
              <a:r>
                <a:rPr kumimoji="1" lang="en-US" altLang="zh-CN" dirty="0">
                  <a:solidFill>
                    <a:srgbClr val="0000FF"/>
                  </a:solidFill>
                </a:rPr>
                <a:t> </a:t>
              </a:r>
              <a:r>
                <a:rPr kumimoji="1" lang="en-US" altLang="zh-CN" dirty="0" err="1">
                  <a:solidFill>
                    <a:srgbClr val="0000FF"/>
                  </a:solidFill>
                </a:rPr>
                <a:t>AlphaGo</a:t>
              </a:r>
              <a:r>
                <a:rPr kumimoji="1" lang="zh-CN" altLang="en-US" dirty="0">
                  <a:solidFill>
                    <a:srgbClr val="0000FF"/>
                  </a:solidFill>
                </a:rPr>
                <a:t>在第</a:t>
              </a:r>
              <a:r>
                <a:rPr kumimoji="1" lang="en-US" altLang="zh-CN" dirty="0">
                  <a:solidFill>
                    <a:srgbClr val="0000FF"/>
                  </a:solidFill>
                </a:rPr>
                <a:t>87</a:t>
              </a:r>
              <a:r>
                <a:rPr kumimoji="1" lang="zh-CN" altLang="en-US" dirty="0">
                  <a:solidFill>
                    <a:srgbClr val="0000FF"/>
                  </a:solidFill>
                </a:rPr>
                <a:t>手才发现</a:t>
              </a:r>
            </a:p>
          </p:txBody>
        </p:sp>
      </p:grpSp>
      <p:sp>
        <p:nvSpPr>
          <p:cNvPr id="34" name="文本框 33"/>
          <p:cNvSpPr txBox="1"/>
          <p:nvPr/>
        </p:nvSpPr>
        <p:spPr>
          <a:xfrm>
            <a:off x="4149197" y="2333413"/>
            <a:ext cx="4547051" cy="2308324"/>
          </a:xfrm>
          <a:prstGeom prst="rect">
            <a:avLst/>
          </a:prstGeom>
          <a:solidFill>
            <a:srgbClr val="FFFF00"/>
          </a:solidFill>
        </p:spPr>
        <p:txBody>
          <a:bodyPr wrap="square" rtlCol="0">
            <a:spAutoFit/>
          </a:bodyPr>
          <a:lstStyle/>
          <a:p>
            <a:pPr algn="ctr"/>
            <a:r>
              <a:rPr lang="zh-CN" altLang="en-US" sz="2400" dirty="0">
                <a:latin typeface="YouYuan" charset="-122"/>
                <a:ea typeface="YouYuan" charset="-122"/>
                <a:cs typeface="YouYuan" charset="-122"/>
              </a:rPr>
              <a:t>人类犯错：水平从九段降到八段</a:t>
            </a:r>
            <a:endParaRPr lang="en-US" altLang="zh-CN" sz="2400" dirty="0">
              <a:latin typeface="YouYuan" charset="-122"/>
              <a:ea typeface="YouYuan" charset="-122"/>
              <a:cs typeface="YouYuan" charset="-122"/>
            </a:endParaRPr>
          </a:p>
          <a:p>
            <a:pPr algn="ctr"/>
            <a:r>
              <a:rPr lang="zh-CN" altLang="en-US" sz="2400" dirty="0">
                <a:latin typeface="YouYuan" charset="-122"/>
                <a:ea typeface="YouYuan" charset="-122"/>
                <a:cs typeface="YouYuan" charset="-122"/>
              </a:rPr>
              <a:t>机器犯错：水平从九段降到业余</a:t>
            </a:r>
            <a:endParaRPr lang="en-US" altLang="zh-CN" sz="2400" dirty="0">
              <a:latin typeface="YouYuan" charset="-122"/>
              <a:ea typeface="YouYuan" charset="-122"/>
              <a:cs typeface="YouYuan" charset="-122"/>
            </a:endParaRPr>
          </a:p>
          <a:p>
            <a:pPr algn="ctr"/>
            <a:endParaRPr lang="en-US" altLang="zh-CN" sz="2400" dirty="0">
              <a:latin typeface="YouYuan" charset="-122"/>
              <a:ea typeface="YouYuan" charset="-122"/>
              <a:cs typeface="YouYuan" charset="-122"/>
            </a:endParaRPr>
          </a:p>
          <a:p>
            <a:pPr algn="ctr"/>
            <a:r>
              <a:rPr lang="zh-CN" altLang="en-US" sz="2400" dirty="0">
                <a:latin typeface="YouYuan" charset="-122"/>
                <a:ea typeface="YouYuan" charset="-122"/>
                <a:cs typeface="YouYuan" charset="-122"/>
              </a:rPr>
              <a:t>离“超越人类棋手”还远</a:t>
            </a:r>
            <a:endParaRPr lang="en-US" altLang="zh-CN" sz="2400" dirty="0">
              <a:latin typeface="YouYuan" charset="-122"/>
              <a:ea typeface="YouYuan" charset="-122"/>
              <a:cs typeface="YouYuan" charset="-122"/>
            </a:endParaRPr>
          </a:p>
          <a:p>
            <a:pPr algn="ctr"/>
            <a:endParaRPr lang="en-US" altLang="zh-CN" sz="2400" dirty="0">
              <a:latin typeface="YouYuan" charset="-122"/>
              <a:ea typeface="YouYuan" charset="-122"/>
              <a:cs typeface="YouYuan" charset="-122"/>
            </a:endParaRPr>
          </a:p>
          <a:p>
            <a:pPr algn="ctr"/>
            <a:r>
              <a:rPr lang="zh-CN" altLang="en-US" sz="2400" dirty="0">
                <a:latin typeface="YouYuan" charset="-122"/>
                <a:ea typeface="YouYuan" charset="-122"/>
                <a:cs typeface="YouYuan" charset="-122"/>
              </a:rPr>
              <a:t>“</a:t>
            </a:r>
            <a:r>
              <a:rPr lang="zh-CN" altLang="en-US" sz="2400" b="1" dirty="0">
                <a:solidFill>
                  <a:srgbClr val="FF0000"/>
                </a:solidFill>
                <a:latin typeface="YouYuan" charset="-122"/>
                <a:ea typeface="YouYuan" charset="-122"/>
                <a:cs typeface="YouYuan" charset="-122"/>
              </a:rPr>
              <a:t>鲁棒性</a:t>
            </a:r>
            <a:r>
              <a:rPr lang="zh-CN" altLang="en-US" sz="2400" dirty="0">
                <a:latin typeface="YouYuan" charset="-122"/>
                <a:ea typeface="YouYuan" charset="-122"/>
                <a:cs typeface="YouYuan" charset="-122"/>
              </a:rPr>
              <a:t>”是关键 ！</a:t>
            </a:r>
            <a:endParaRPr lang="en-US" altLang="zh-CN" sz="2400" dirty="0">
              <a:latin typeface="YouYuan" charset="-122"/>
              <a:ea typeface="YouYuan" charset="-122"/>
              <a:cs typeface="YouYuan" charset="-122"/>
            </a:endParaRPr>
          </a:p>
        </p:txBody>
      </p:sp>
      <p:grpSp>
        <p:nvGrpSpPr>
          <p:cNvPr id="35" name="组 34"/>
          <p:cNvGrpSpPr/>
          <p:nvPr/>
        </p:nvGrpSpPr>
        <p:grpSpPr>
          <a:xfrm>
            <a:off x="1687592" y="3591719"/>
            <a:ext cx="2346485" cy="2973333"/>
            <a:chOff x="201112" y="3701866"/>
            <a:chExt cx="2346485" cy="2973333"/>
          </a:xfrm>
        </p:grpSpPr>
        <p:sp>
          <p:nvSpPr>
            <p:cNvPr id="36" name="文本框 35"/>
            <p:cNvSpPr txBox="1"/>
            <p:nvPr/>
          </p:nvSpPr>
          <p:spPr>
            <a:xfrm>
              <a:off x="243430" y="6090424"/>
              <a:ext cx="2304167" cy="584775"/>
            </a:xfrm>
            <a:prstGeom prst="rect">
              <a:avLst/>
            </a:prstGeom>
            <a:solidFill>
              <a:srgbClr val="FFFF99"/>
            </a:solidFill>
          </p:spPr>
          <p:txBody>
            <a:bodyPr wrap="square" rtlCol="0">
              <a:spAutoFit/>
            </a:bodyPr>
            <a:lstStyle/>
            <a:p>
              <a:r>
                <a:rPr lang="en-US" altLang="zh-CN" sz="1600" dirty="0"/>
                <a:t>3</a:t>
              </a:r>
              <a:r>
                <a:rPr lang="zh-CN" altLang="en-US" sz="1600" dirty="0"/>
                <a:t>月</a:t>
              </a:r>
              <a:r>
                <a:rPr lang="en-US" altLang="zh-CN" sz="1600" dirty="0"/>
                <a:t>13</a:t>
              </a:r>
              <a:r>
                <a:rPr lang="zh-CN" altLang="en-US" sz="1600" dirty="0"/>
                <a:t>日李世石九段的“神之一手”</a:t>
              </a:r>
            </a:p>
          </p:txBody>
        </p:sp>
        <p:grpSp>
          <p:nvGrpSpPr>
            <p:cNvPr id="37" name="组 36"/>
            <p:cNvGrpSpPr/>
            <p:nvPr/>
          </p:nvGrpSpPr>
          <p:grpSpPr>
            <a:xfrm>
              <a:off x="201112" y="3701866"/>
              <a:ext cx="2330892" cy="2316092"/>
              <a:chOff x="5089889" y="735093"/>
              <a:chExt cx="3859570" cy="3835064"/>
            </a:xfrm>
          </p:grpSpPr>
          <p:pic>
            <p:nvPicPr>
              <p:cNvPr id="38" name="图片 37"/>
              <p:cNvPicPr>
                <a:picLocks noChangeAspect="1"/>
              </p:cNvPicPr>
              <p:nvPr/>
            </p:nvPicPr>
            <p:blipFill>
              <a:blip r:embed="rId5"/>
              <a:stretch>
                <a:fillRect/>
              </a:stretch>
            </p:blipFill>
            <p:spPr>
              <a:xfrm>
                <a:off x="5089889" y="735093"/>
                <a:ext cx="3859570" cy="3835064"/>
              </a:xfrm>
              <a:prstGeom prst="rect">
                <a:avLst/>
              </a:prstGeom>
            </p:spPr>
          </p:pic>
          <p:sp>
            <p:nvSpPr>
              <p:cNvPr id="39" name="椭圆 38"/>
              <p:cNvSpPr/>
              <p:nvPr/>
            </p:nvSpPr>
            <p:spPr>
              <a:xfrm>
                <a:off x="7087105" y="2361537"/>
                <a:ext cx="247177" cy="227317"/>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50511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right)">
                                      <p:cBhvr>
                                        <p:cTn id="16" dur="500"/>
                                        <p:tgtEl>
                                          <p:spTgt spid="28"/>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right)">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2052404" y="2199416"/>
            <a:ext cx="2474625" cy="2474625"/>
          </a:xfrm>
          <a:prstGeom prst="rect">
            <a:avLst/>
          </a:prstGeom>
        </p:spPr>
      </p:pic>
      <p:pic>
        <p:nvPicPr>
          <p:cNvPr id="8" name="图片 7"/>
          <p:cNvPicPr>
            <a:picLocks noChangeAspect="1"/>
          </p:cNvPicPr>
          <p:nvPr/>
        </p:nvPicPr>
        <p:blipFill>
          <a:blip r:embed="rId3"/>
          <a:stretch>
            <a:fillRect/>
          </a:stretch>
        </p:blipFill>
        <p:spPr>
          <a:xfrm>
            <a:off x="6477352" y="2278504"/>
            <a:ext cx="4270595" cy="2395537"/>
          </a:xfrm>
          <a:prstGeom prst="rect">
            <a:avLst/>
          </a:prstGeom>
        </p:spPr>
      </p:pic>
      <p:sp>
        <p:nvSpPr>
          <p:cNvPr id="9" name="文本框 8"/>
          <p:cNvSpPr txBox="1"/>
          <p:nvPr/>
        </p:nvSpPr>
        <p:spPr>
          <a:xfrm>
            <a:off x="2501680" y="5051686"/>
            <a:ext cx="1576072" cy="646331"/>
          </a:xfrm>
          <a:prstGeom prst="rect">
            <a:avLst/>
          </a:prstGeom>
          <a:noFill/>
        </p:spPr>
        <p:txBody>
          <a:bodyPr wrap="none" rtlCol="0">
            <a:spAutoFit/>
          </a:bodyPr>
          <a:lstStyle/>
          <a:p>
            <a:r>
              <a:rPr lang="zh-CN" altLang="en-US" sz="3600" dirty="0"/>
              <a:t>限速</a:t>
            </a:r>
            <a:r>
              <a:rPr lang="en-US" altLang="zh-CN" sz="3600" dirty="0"/>
              <a:t>45</a:t>
            </a:r>
            <a:endParaRPr lang="zh-CN" altLang="en-US" sz="3600" dirty="0"/>
          </a:p>
        </p:txBody>
      </p:sp>
      <p:sp>
        <p:nvSpPr>
          <p:cNvPr id="10" name="文本框 9"/>
          <p:cNvSpPr txBox="1"/>
          <p:nvPr/>
        </p:nvSpPr>
        <p:spPr>
          <a:xfrm>
            <a:off x="7824613" y="5051686"/>
            <a:ext cx="2031325" cy="646331"/>
          </a:xfrm>
          <a:prstGeom prst="rect">
            <a:avLst/>
          </a:prstGeom>
          <a:noFill/>
        </p:spPr>
        <p:txBody>
          <a:bodyPr wrap="none" rtlCol="0">
            <a:spAutoFit/>
          </a:bodyPr>
          <a:lstStyle/>
          <a:p>
            <a:r>
              <a:rPr lang="zh-CN" altLang="en-US" sz="3600" dirty="0"/>
              <a:t>自动步枪</a:t>
            </a:r>
          </a:p>
        </p:txBody>
      </p:sp>
    </p:spTree>
    <p:extLst>
      <p:ext uri="{BB962C8B-B14F-4D97-AF65-F5344CB8AC3E}">
        <p14:creationId xmlns:p14="http://schemas.microsoft.com/office/powerpoint/2010/main" val="19225619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4000" y="198278"/>
            <a:ext cx="4393580" cy="523220"/>
          </a:xfrm>
          <a:prstGeom prst="rect">
            <a:avLst/>
          </a:prstGeom>
          <a:noFill/>
        </p:spPr>
        <p:txBody>
          <a:bodyPr wrap="square" rtlCol="0">
            <a:spAutoFit/>
          </a:bodyPr>
          <a:lstStyle/>
          <a:p>
            <a:r>
              <a:rPr lang="zh-CN" altLang="en-US" sz="2800" dirty="0">
                <a:solidFill>
                  <a:srgbClr val="0000CC"/>
                </a:solidFill>
                <a:latin typeface="Microsoft YaHei" charset="-122"/>
                <a:ea typeface="Microsoft YaHei" charset="-122"/>
                <a:cs typeface="Microsoft YaHei" charset="-122"/>
              </a:rPr>
              <a:t>国际上对</a:t>
            </a:r>
            <a:r>
              <a:rPr lang="en-US" altLang="zh-CN" sz="2800" dirty="0">
                <a:solidFill>
                  <a:srgbClr val="0000CC"/>
                </a:solidFill>
                <a:latin typeface="Microsoft YaHei" charset="-122"/>
                <a:ea typeface="Microsoft YaHei" charset="-122"/>
                <a:cs typeface="Microsoft YaHei" charset="-122"/>
              </a:rPr>
              <a:t>AI</a:t>
            </a:r>
            <a:r>
              <a:rPr lang="zh-CN" altLang="en-US" sz="2800" dirty="0">
                <a:solidFill>
                  <a:srgbClr val="0000CC"/>
                </a:solidFill>
                <a:latin typeface="Microsoft YaHei" charset="-122"/>
                <a:ea typeface="Microsoft YaHei" charset="-122"/>
                <a:cs typeface="Microsoft YaHei" charset="-122"/>
              </a:rPr>
              <a:t>发展的探讨</a:t>
            </a:r>
          </a:p>
        </p:txBody>
      </p:sp>
      <p:pic>
        <p:nvPicPr>
          <p:cNvPr id="5" name="图片 4"/>
          <p:cNvPicPr>
            <a:picLocks noChangeAspect="1"/>
          </p:cNvPicPr>
          <p:nvPr/>
        </p:nvPicPr>
        <p:blipFill>
          <a:blip r:embed="rId3"/>
          <a:stretch>
            <a:fillRect/>
          </a:stretch>
        </p:blipFill>
        <p:spPr>
          <a:xfrm>
            <a:off x="1875410" y="3482428"/>
            <a:ext cx="3105704" cy="2754351"/>
          </a:xfrm>
          <a:prstGeom prst="rect">
            <a:avLst/>
          </a:prstGeom>
          <a:ln>
            <a:noFill/>
          </a:ln>
          <a:effectLst>
            <a:outerShdw blurRad="190500" algn="tl" rotWithShape="0">
              <a:srgbClr val="000000">
                <a:alpha val="70000"/>
              </a:srgbClr>
            </a:outerShdw>
          </a:effectLst>
        </p:spPr>
      </p:pic>
      <p:sp>
        <p:nvSpPr>
          <p:cNvPr id="6" name="文本框 5"/>
          <p:cNvSpPr txBox="1"/>
          <p:nvPr/>
        </p:nvSpPr>
        <p:spPr>
          <a:xfrm>
            <a:off x="1875410" y="1233843"/>
            <a:ext cx="3057870" cy="1477328"/>
          </a:xfrm>
          <a:prstGeom prst="rect">
            <a:avLst/>
          </a:prstGeom>
          <a:noFill/>
        </p:spPr>
        <p:txBody>
          <a:bodyPr wrap="square" rtlCol="0">
            <a:spAutoFit/>
          </a:bodyPr>
          <a:lstStyle/>
          <a:p>
            <a:pPr algn="ctr"/>
            <a:r>
              <a:rPr lang="en-US" altLang="zh-CN" sz="2800" dirty="0">
                <a:solidFill>
                  <a:srgbClr val="FF0000"/>
                </a:solidFill>
              </a:rPr>
              <a:t>AAAI “</a:t>
            </a:r>
            <a:r>
              <a:rPr lang="zh-CN" altLang="en-US" sz="2800" dirty="0">
                <a:solidFill>
                  <a:srgbClr val="FF0000"/>
                </a:solidFill>
              </a:rPr>
              <a:t>主席报告</a:t>
            </a:r>
            <a:r>
              <a:rPr lang="en-US" altLang="zh-CN" sz="2800" dirty="0">
                <a:solidFill>
                  <a:srgbClr val="FF0000"/>
                </a:solidFill>
              </a:rPr>
              <a:t>”</a:t>
            </a:r>
          </a:p>
          <a:p>
            <a:pPr algn="ctr">
              <a:spcBef>
                <a:spcPts val="600"/>
              </a:spcBef>
              <a:spcAft>
                <a:spcPts val="600"/>
              </a:spcAft>
            </a:pPr>
            <a:r>
              <a:rPr lang="en-US" altLang="zh-CN" sz="2400" dirty="0"/>
              <a:t>(“Presidential Address”)</a:t>
            </a:r>
          </a:p>
          <a:p>
            <a:pPr algn="ctr"/>
            <a:r>
              <a:rPr lang="en-US" altLang="zh-CN" sz="2800" dirty="0"/>
              <a:t>2016.02.14</a:t>
            </a:r>
            <a:endParaRPr lang="zh-CN" altLang="en-US" sz="2800" dirty="0"/>
          </a:p>
        </p:txBody>
      </p:sp>
      <p:sp>
        <p:nvSpPr>
          <p:cNvPr id="7" name="文本框 6"/>
          <p:cNvSpPr txBox="1"/>
          <p:nvPr/>
        </p:nvSpPr>
        <p:spPr>
          <a:xfrm>
            <a:off x="5168150" y="5174416"/>
            <a:ext cx="5258696" cy="1006429"/>
          </a:xfrm>
          <a:prstGeom prst="rect">
            <a:avLst/>
          </a:prstGeom>
          <a:noFill/>
        </p:spPr>
        <p:txBody>
          <a:bodyPr wrap="square" rtlCol="0">
            <a:spAutoFit/>
          </a:bodyPr>
          <a:lstStyle/>
          <a:p>
            <a:pPr>
              <a:lnSpc>
                <a:spcPct val="110000"/>
              </a:lnSpc>
            </a:pPr>
            <a:r>
              <a:rPr lang="en-US" altLang="zh-CN" dirty="0">
                <a:solidFill>
                  <a:srgbClr val="FF0000"/>
                </a:solidFill>
              </a:rPr>
              <a:t>AAAI/AAAS/ACM Fellow</a:t>
            </a:r>
          </a:p>
          <a:p>
            <a:pPr>
              <a:lnSpc>
                <a:spcPct val="110000"/>
              </a:lnSpc>
            </a:pPr>
            <a:r>
              <a:rPr lang="en-US" altLang="zh-CN" dirty="0">
                <a:solidFill>
                  <a:srgbClr val="FF0000"/>
                </a:solidFill>
              </a:rPr>
              <a:t>AAAI </a:t>
            </a:r>
            <a:r>
              <a:rPr lang="zh-CN" altLang="en-US" dirty="0">
                <a:solidFill>
                  <a:srgbClr val="FF0000"/>
                </a:solidFill>
              </a:rPr>
              <a:t>现任主席</a:t>
            </a:r>
            <a:endParaRPr lang="en-US" altLang="zh-CN" dirty="0">
              <a:solidFill>
                <a:srgbClr val="FF0000"/>
              </a:solidFill>
            </a:endParaRPr>
          </a:p>
          <a:p>
            <a:pPr>
              <a:lnSpc>
                <a:spcPct val="110000"/>
              </a:lnSpc>
            </a:pPr>
            <a:r>
              <a:rPr lang="zh-CN" altLang="en-US" dirty="0">
                <a:solidFill>
                  <a:srgbClr val="FF0000"/>
                </a:solidFill>
              </a:rPr>
              <a:t>国际机器学习学会创始主席 （</a:t>
            </a:r>
            <a:r>
              <a:rPr lang="en-US" altLang="zh-CN" dirty="0">
                <a:solidFill>
                  <a:srgbClr val="FF0000"/>
                </a:solidFill>
              </a:rPr>
              <a:t>2001-2008</a:t>
            </a:r>
            <a:r>
              <a:rPr lang="zh-CN" altLang="en-US" dirty="0">
                <a:solidFill>
                  <a:srgbClr val="FF0000"/>
                </a:solidFill>
              </a:rPr>
              <a:t>）</a:t>
            </a:r>
            <a:endParaRPr lang="en-US" altLang="zh-CN" dirty="0">
              <a:solidFill>
                <a:srgbClr val="FF0000"/>
              </a:solidFill>
            </a:endParaRPr>
          </a:p>
        </p:txBody>
      </p:sp>
      <p:grpSp>
        <p:nvGrpSpPr>
          <p:cNvPr id="8" name="组 7"/>
          <p:cNvGrpSpPr/>
          <p:nvPr/>
        </p:nvGrpSpPr>
        <p:grpSpPr>
          <a:xfrm>
            <a:off x="5545168" y="259474"/>
            <a:ext cx="5044516" cy="3795397"/>
            <a:chOff x="3806988" y="922290"/>
            <a:chExt cx="5044516" cy="3795397"/>
          </a:xfrm>
        </p:grpSpPr>
        <p:pic>
          <p:nvPicPr>
            <p:cNvPr id="2" name="图片 1"/>
            <p:cNvPicPr>
              <a:picLocks noChangeAspect="1"/>
            </p:cNvPicPr>
            <p:nvPr/>
          </p:nvPicPr>
          <p:blipFill>
            <a:blip r:embed="rId4"/>
            <a:stretch>
              <a:fillRect/>
            </a:stretch>
          </p:blipFill>
          <p:spPr>
            <a:xfrm>
              <a:off x="3806988" y="922290"/>
              <a:ext cx="5044516" cy="3795397"/>
            </a:xfrm>
            <a:prstGeom prst="rect">
              <a:avLst/>
            </a:prstGeom>
          </p:spPr>
        </p:pic>
        <p:sp>
          <p:nvSpPr>
            <p:cNvPr id="3" name="矩形 2"/>
            <p:cNvSpPr/>
            <p:nvPr/>
          </p:nvSpPr>
          <p:spPr>
            <a:xfrm>
              <a:off x="4694444" y="2041835"/>
              <a:ext cx="2954655" cy="461665"/>
            </a:xfrm>
            <a:prstGeom prst="rect">
              <a:avLst/>
            </a:prstGeom>
          </p:spPr>
          <p:txBody>
            <a:bodyPr wrap="none">
              <a:spAutoFit/>
            </a:bodyPr>
            <a:lstStyle/>
            <a:p>
              <a:r>
                <a:rPr kumimoji="1" lang="zh-CN" altLang="en-US" sz="2400" b="1" dirty="0">
                  <a:solidFill>
                    <a:schemeClr val="bg1"/>
                  </a:solidFill>
                </a:rPr>
                <a:t>走向鲁棒的人工智能</a:t>
              </a:r>
              <a:endParaRPr lang="zh-CN" altLang="en-US" sz="2400" b="1" dirty="0">
                <a:solidFill>
                  <a:schemeClr val="bg1"/>
                </a:solidFill>
              </a:endParaRPr>
            </a:p>
          </p:txBody>
        </p:sp>
      </p:grpSp>
      <p:sp>
        <p:nvSpPr>
          <p:cNvPr id="9" name="TextBox 36"/>
          <p:cNvSpPr txBox="1"/>
          <p:nvPr/>
        </p:nvSpPr>
        <p:spPr>
          <a:xfrm>
            <a:off x="5268359" y="4654132"/>
            <a:ext cx="1874247" cy="338554"/>
          </a:xfrm>
          <a:prstGeom prst="rect">
            <a:avLst/>
          </a:prstGeom>
          <a:solidFill>
            <a:srgbClr val="FFCBCB"/>
          </a:solidFill>
          <a:effectLst>
            <a:outerShdw blurRad="50800" dist="38100" dir="8100000" algn="tr" rotWithShape="0">
              <a:prstClr val="black">
                <a:alpha val="40000"/>
              </a:prstClr>
            </a:outerShdw>
          </a:effectLst>
        </p:spPr>
        <p:txBody>
          <a:bodyPr wrap="square" lIns="0" tIns="0" rIns="0" bIns="0" rtlCol="0">
            <a:spAutoFit/>
          </a:bodyPr>
          <a:lstStyle/>
          <a:p>
            <a:pPr algn="ctr"/>
            <a:r>
              <a:rPr lang="en-US" altLang="zh-CN" sz="2200" b="1" dirty="0">
                <a:latin typeface="Times New Roman" pitchFamily="18" charset="0"/>
                <a:cs typeface="Times New Roman" pitchFamily="18" charset="0"/>
              </a:rPr>
              <a:t>Tom</a:t>
            </a:r>
            <a:r>
              <a:rPr lang="zh-CN" altLang="en-US" sz="2200" b="1" dirty="0">
                <a:latin typeface="Times New Roman" pitchFamily="18" charset="0"/>
                <a:cs typeface="Times New Roman" pitchFamily="18" charset="0"/>
              </a:rPr>
              <a:t> </a:t>
            </a:r>
            <a:r>
              <a:rPr lang="en-US" altLang="zh-CN" sz="2200" b="1" dirty="0" err="1">
                <a:latin typeface="Times New Roman" pitchFamily="18" charset="0"/>
                <a:cs typeface="Times New Roman" pitchFamily="18" charset="0"/>
              </a:rPr>
              <a:t>Dietterich</a:t>
            </a:r>
            <a:endParaRPr lang="zh-CN" altLang="en-US" sz="2200" b="1" dirty="0">
              <a:latin typeface="Times New Roman" pitchFamily="18" charset="0"/>
              <a:cs typeface="Times New Roman" pitchFamily="18" charset="0"/>
            </a:endParaRPr>
          </a:p>
        </p:txBody>
      </p:sp>
    </p:spTree>
    <p:extLst>
      <p:ext uri="{BB962C8B-B14F-4D97-AF65-F5344CB8AC3E}">
        <p14:creationId xmlns:p14="http://schemas.microsoft.com/office/powerpoint/2010/main" val="32420227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06673" y="0"/>
            <a:ext cx="43613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p:cNvPicPr>
            <a:picLocks noChangeAspect="1"/>
          </p:cNvPicPr>
          <p:nvPr/>
        </p:nvPicPr>
        <p:blipFill>
          <a:blip r:embed="rId3"/>
          <a:stretch>
            <a:fillRect/>
          </a:stretch>
        </p:blipFill>
        <p:spPr>
          <a:xfrm>
            <a:off x="7223430" y="96606"/>
            <a:ext cx="2873542" cy="2166477"/>
          </a:xfrm>
          <a:prstGeom prst="rect">
            <a:avLst/>
          </a:prstGeom>
        </p:spPr>
      </p:pic>
      <p:pic>
        <p:nvPicPr>
          <p:cNvPr id="10" name="图片 9"/>
          <p:cNvPicPr>
            <a:picLocks noChangeAspect="1"/>
          </p:cNvPicPr>
          <p:nvPr/>
        </p:nvPicPr>
        <p:blipFill>
          <a:blip r:embed="rId4"/>
          <a:stretch>
            <a:fillRect/>
          </a:stretch>
        </p:blipFill>
        <p:spPr>
          <a:xfrm>
            <a:off x="7223431" y="2377547"/>
            <a:ext cx="2881659" cy="2166477"/>
          </a:xfrm>
          <a:prstGeom prst="rect">
            <a:avLst/>
          </a:prstGeom>
        </p:spPr>
      </p:pic>
      <p:pic>
        <p:nvPicPr>
          <p:cNvPr id="14" name="图片 13"/>
          <p:cNvPicPr>
            <a:picLocks noChangeAspect="1"/>
          </p:cNvPicPr>
          <p:nvPr/>
        </p:nvPicPr>
        <p:blipFill>
          <a:blip r:embed="rId5"/>
          <a:stretch>
            <a:fillRect/>
          </a:stretch>
        </p:blipFill>
        <p:spPr>
          <a:xfrm>
            <a:off x="7225681" y="4658488"/>
            <a:ext cx="2879408" cy="2166477"/>
          </a:xfrm>
          <a:prstGeom prst="rect">
            <a:avLst/>
          </a:prstGeom>
        </p:spPr>
      </p:pic>
      <p:sp>
        <p:nvSpPr>
          <p:cNvPr id="8" name="文本框 7"/>
          <p:cNvSpPr txBox="1"/>
          <p:nvPr/>
        </p:nvSpPr>
        <p:spPr>
          <a:xfrm>
            <a:off x="1749468" y="1065391"/>
            <a:ext cx="4557205" cy="1717393"/>
          </a:xfrm>
          <a:prstGeom prst="rect">
            <a:avLst/>
          </a:prstGeom>
          <a:noFill/>
        </p:spPr>
        <p:txBody>
          <a:bodyPr wrap="square" rtlCol="0">
            <a:spAutoFit/>
          </a:bodyPr>
          <a:lstStyle/>
          <a:p>
            <a:pPr>
              <a:lnSpc>
                <a:spcPct val="110000"/>
              </a:lnSpc>
            </a:pPr>
            <a:r>
              <a:rPr lang="en-US" altLang="zh-CN" sz="2000" dirty="0">
                <a:latin typeface="YouYuan" charset="-122"/>
                <a:ea typeface="YouYuan" charset="-122"/>
                <a:cs typeface="YouYuan" charset="-122"/>
              </a:rPr>
              <a:t>T. </a:t>
            </a:r>
            <a:r>
              <a:rPr lang="en-US" altLang="zh-CN" sz="2000" dirty="0" err="1">
                <a:latin typeface="YouYuan" charset="-122"/>
                <a:ea typeface="YouYuan" charset="-122"/>
                <a:cs typeface="YouYuan" charset="-122"/>
              </a:rPr>
              <a:t>Dietterich</a:t>
            </a:r>
            <a:r>
              <a:rPr lang="zh-CN" altLang="en-US" sz="2400" b="1" dirty="0">
                <a:latin typeface="YouYuan" charset="-122"/>
                <a:ea typeface="YouYuan" charset="-122"/>
                <a:cs typeface="YouYuan" charset="-122"/>
              </a:rPr>
              <a:t>强调：随着人工智能技术的发展，越来越多地面临</a:t>
            </a:r>
            <a:r>
              <a:rPr lang="zh-CN" altLang="en-US" sz="2400" b="1" dirty="0">
                <a:solidFill>
                  <a:srgbClr val="C00000"/>
                </a:solidFill>
                <a:latin typeface="YouYuan" charset="-122"/>
                <a:ea typeface="YouYuan" charset="-122"/>
                <a:cs typeface="YouYuan" charset="-122"/>
              </a:rPr>
              <a:t>“高风险应用”</a:t>
            </a:r>
            <a:endParaRPr lang="en-US" altLang="zh-CN" sz="2400" dirty="0">
              <a:solidFill>
                <a:srgbClr val="C00000"/>
              </a:solidFill>
              <a:latin typeface="YouYuan" charset="-122"/>
              <a:ea typeface="YouYuan" charset="-122"/>
              <a:cs typeface="YouYuan" charset="-122"/>
            </a:endParaRPr>
          </a:p>
          <a:p>
            <a:pPr>
              <a:lnSpc>
                <a:spcPct val="110000"/>
              </a:lnSpc>
            </a:pPr>
            <a:endParaRPr lang="en-US" altLang="zh-CN" sz="2400" dirty="0">
              <a:latin typeface="YouYuan" charset="-122"/>
              <a:ea typeface="YouYuan" charset="-122"/>
              <a:cs typeface="YouYuan" charset="-122"/>
            </a:endParaRPr>
          </a:p>
        </p:txBody>
      </p:sp>
      <p:sp>
        <p:nvSpPr>
          <p:cNvPr id="2" name="左大括号 1"/>
          <p:cNvSpPr/>
          <p:nvPr/>
        </p:nvSpPr>
        <p:spPr>
          <a:xfrm>
            <a:off x="6306674" y="625464"/>
            <a:ext cx="601249" cy="5820953"/>
          </a:xfrm>
          <a:prstGeom prst="leftBrace">
            <a:avLst>
              <a:gd name="adj1" fmla="val 26515"/>
              <a:gd name="adj2" fmla="val 19334"/>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3" name="组 2"/>
          <p:cNvGrpSpPr/>
          <p:nvPr/>
        </p:nvGrpSpPr>
        <p:grpSpPr>
          <a:xfrm>
            <a:off x="1803068" y="2937090"/>
            <a:ext cx="4344726" cy="3164167"/>
            <a:chOff x="279067" y="2993703"/>
            <a:chExt cx="4344726" cy="3164167"/>
          </a:xfrm>
        </p:grpSpPr>
        <p:sp>
          <p:nvSpPr>
            <p:cNvPr id="13" name="文本框 12"/>
            <p:cNvSpPr txBox="1"/>
            <p:nvPr/>
          </p:nvSpPr>
          <p:spPr>
            <a:xfrm>
              <a:off x="279067" y="2993703"/>
              <a:ext cx="4239446" cy="498598"/>
            </a:xfrm>
            <a:prstGeom prst="rect">
              <a:avLst/>
            </a:prstGeom>
            <a:noFill/>
          </p:spPr>
          <p:txBody>
            <a:bodyPr wrap="square" rtlCol="0">
              <a:spAutoFit/>
            </a:bodyPr>
            <a:lstStyle/>
            <a:p>
              <a:pPr>
                <a:lnSpc>
                  <a:spcPct val="110000"/>
                </a:lnSpc>
              </a:pPr>
              <a:r>
                <a:rPr lang="zh-CN" altLang="en-US" sz="2400" b="1" dirty="0">
                  <a:solidFill>
                    <a:srgbClr val="0000FF"/>
                  </a:solidFill>
                  <a:latin typeface="YouYuan" charset="-122"/>
                  <a:ea typeface="YouYuan" charset="-122"/>
                  <a:cs typeface="YouYuan" charset="-122"/>
                </a:rPr>
                <a:t>因此，必须要有“鲁棒的</a:t>
              </a:r>
              <a:r>
                <a:rPr lang="en-US" altLang="zh-CN" sz="2400" b="1" dirty="0">
                  <a:solidFill>
                    <a:srgbClr val="0000FF"/>
                  </a:solidFill>
                  <a:latin typeface="YouYuan" charset="-122"/>
                  <a:ea typeface="YouYuan" charset="-122"/>
                  <a:cs typeface="YouYuan" charset="-122"/>
                </a:rPr>
                <a:t>AI</a:t>
              </a:r>
              <a:r>
                <a:rPr lang="zh-CN" altLang="en-US" sz="2400" b="1" dirty="0">
                  <a:solidFill>
                    <a:srgbClr val="0000FF"/>
                  </a:solidFill>
                  <a:latin typeface="YouYuan" charset="-122"/>
                  <a:ea typeface="YouYuan" charset="-122"/>
                  <a:cs typeface="YouYuan" charset="-122"/>
                </a:rPr>
                <a:t>”</a:t>
              </a:r>
              <a:endParaRPr lang="en-US" altLang="zh-CN" sz="2400" b="1" dirty="0">
                <a:solidFill>
                  <a:srgbClr val="0000FF"/>
                </a:solidFill>
                <a:latin typeface="YouYuan" charset="-122"/>
                <a:ea typeface="YouYuan" charset="-122"/>
                <a:cs typeface="YouYuan" charset="-122"/>
              </a:endParaRPr>
            </a:p>
          </p:txBody>
        </p:sp>
        <p:sp>
          <p:nvSpPr>
            <p:cNvPr id="16" name="文本框 15"/>
            <p:cNvSpPr txBox="1"/>
            <p:nvPr/>
          </p:nvSpPr>
          <p:spPr>
            <a:xfrm>
              <a:off x="384347" y="3587936"/>
              <a:ext cx="4239446" cy="2569934"/>
            </a:xfrm>
            <a:prstGeom prst="rect">
              <a:avLst/>
            </a:prstGeom>
            <a:noFill/>
          </p:spPr>
          <p:txBody>
            <a:bodyPr wrap="square" rtlCol="0">
              <a:spAutoFit/>
            </a:bodyPr>
            <a:lstStyle/>
            <a:p>
              <a:pPr marL="342900" indent="-342900">
                <a:lnSpc>
                  <a:spcPct val="110000"/>
                </a:lnSpc>
                <a:spcBef>
                  <a:spcPts val="1200"/>
                </a:spcBef>
                <a:buFont typeface="Arial" charset="0"/>
                <a:buChar char="•"/>
              </a:pPr>
              <a:r>
                <a:rPr lang="zh-CN" altLang="en-US" sz="2200" b="1" dirty="0">
                  <a:latin typeface="YouYuan" charset="-122"/>
                  <a:ea typeface="YouYuan" charset="-122"/>
                  <a:cs typeface="YouYuan" charset="-122"/>
                </a:rPr>
                <a:t>对</a:t>
              </a:r>
              <a:r>
                <a:rPr lang="zh-CN" altLang="en-US" sz="2200" b="1" dirty="0">
                  <a:solidFill>
                    <a:srgbClr val="0000FF"/>
                  </a:solidFill>
                  <a:latin typeface="YouYuan" charset="-122"/>
                  <a:ea typeface="YouYuan" charset="-122"/>
                  <a:cs typeface="YouYuan" charset="-122"/>
                </a:rPr>
                <a:t>人类用户错误</a:t>
              </a:r>
              <a:r>
                <a:rPr lang="zh-CN" altLang="en-US" sz="2200" b="1" dirty="0">
                  <a:latin typeface="YouYuan" charset="-122"/>
                  <a:ea typeface="YouYuan" charset="-122"/>
                  <a:cs typeface="YouYuan" charset="-122"/>
                </a:rPr>
                <a:t>鲁棒</a:t>
              </a:r>
              <a:endParaRPr lang="en-US" altLang="zh-CN" sz="2200" b="1" dirty="0">
                <a:latin typeface="YouYuan" charset="-122"/>
                <a:ea typeface="YouYuan" charset="-122"/>
                <a:cs typeface="YouYuan" charset="-122"/>
              </a:endParaRPr>
            </a:p>
            <a:p>
              <a:pPr marL="342900" indent="-342900">
                <a:lnSpc>
                  <a:spcPct val="110000"/>
                </a:lnSpc>
                <a:spcBef>
                  <a:spcPts val="1200"/>
                </a:spcBef>
                <a:buFont typeface="Arial" charset="0"/>
                <a:buChar char="•"/>
              </a:pPr>
              <a:r>
                <a:rPr lang="zh-CN" altLang="en-US" sz="2200" b="1" dirty="0">
                  <a:latin typeface="YouYuan" charset="-122"/>
                  <a:ea typeface="YouYuan" charset="-122"/>
                  <a:cs typeface="YouYuan" charset="-122"/>
                </a:rPr>
                <a:t>对</a:t>
              </a:r>
              <a:r>
                <a:rPr lang="zh-CN" altLang="en-US" sz="2200" b="1" dirty="0">
                  <a:solidFill>
                    <a:srgbClr val="0000FF"/>
                  </a:solidFill>
                  <a:latin typeface="YouYuan" charset="-122"/>
                  <a:ea typeface="YouYuan" charset="-122"/>
                  <a:cs typeface="YouYuan" charset="-122"/>
                </a:rPr>
                <a:t>网络攻击</a:t>
              </a:r>
              <a:r>
                <a:rPr lang="zh-CN" altLang="en-US" sz="2200" b="1" dirty="0">
                  <a:latin typeface="YouYuan" charset="-122"/>
                  <a:ea typeface="YouYuan" charset="-122"/>
                  <a:cs typeface="YouYuan" charset="-122"/>
                </a:rPr>
                <a:t>鲁棒</a:t>
              </a:r>
              <a:endParaRPr lang="en-US" altLang="zh-CN" sz="2200" b="1" dirty="0">
                <a:latin typeface="YouYuan" charset="-122"/>
                <a:ea typeface="YouYuan" charset="-122"/>
                <a:cs typeface="YouYuan" charset="-122"/>
              </a:endParaRPr>
            </a:p>
            <a:p>
              <a:pPr marL="342900" indent="-342900">
                <a:lnSpc>
                  <a:spcPct val="110000"/>
                </a:lnSpc>
                <a:spcBef>
                  <a:spcPts val="1200"/>
                </a:spcBef>
                <a:buFont typeface="Arial" charset="0"/>
                <a:buChar char="•"/>
              </a:pPr>
              <a:r>
                <a:rPr lang="zh-CN" altLang="en-US" sz="2200" b="1" dirty="0">
                  <a:latin typeface="YouYuan" charset="-122"/>
                  <a:ea typeface="YouYuan" charset="-122"/>
                  <a:cs typeface="YouYuan" charset="-122"/>
                </a:rPr>
                <a:t>对</a:t>
              </a:r>
              <a:r>
                <a:rPr lang="zh-CN" altLang="en-US" sz="2200" b="1" dirty="0">
                  <a:solidFill>
                    <a:srgbClr val="0000FF"/>
                  </a:solidFill>
                  <a:latin typeface="YouYuan" charset="-122"/>
                  <a:ea typeface="YouYuan" charset="-122"/>
                  <a:cs typeface="YouYuan" charset="-122"/>
                </a:rPr>
                <a:t>错误目标</a:t>
              </a:r>
              <a:r>
                <a:rPr lang="zh-CN" altLang="en-US" sz="2200" b="1" dirty="0">
                  <a:latin typeface="YouYuan" charset="-122"/>
                  <a:ea typeface="YouYuan" charset="-122"/>
                  <a:cs typeface="YouYuan" charset="-122"/>
                </a:rPr>
                <a:t>鲁棒</a:t>
              </a:r>
              <a:endParaRPr lang="en-US" altLang="zh-CN" sz="2200" b="1" dirty="0">
                <a:latin typeface="YouYuan" charset="-122"/>
                <a:ea typeface="YouYuan" charset="-122"/>
                <a:cs typeface="YouYuan" charset="-122"/>
              </a:endParaRPr>
            </a:p>
            <a:p>
              <a:pPr marL="342900" indent="-342900">
                <a:lnSpc>
                  <a:spcPct val="110000"/>
                </a:lnSpc>
                <a:spcBef>
                  <a:spcPts val="1200"/>
                </a:spcBef>
                <a:buFont typeface="Arial" charset="0"/>
                <a:buChar char="•"/>
              </a:pPr>
              <a:r>
                <a:rPr lang="zh-CN" altLang="en-US" sz="2200" b="1" dirty="0">
                  <a:latin typeface="YouYuan" charset="-122"/>
                  <a:ea typeface="YouYuan" charset="-122"/>
                  <a:cs typeface="YouYuan" charset="-122"/>
                </a:rPr>
                <a:t>对</a:t>
              </a:r>
              <a:r>
                <a:rPr lang="zh-CN" altLang="en-US" sz="2200" b="1" dirty="0">
                  <a:solidFill>
                    <a:srgbClr val="0000FF"/>
                  </a:solidFill>
                  <a:latin typeface="YouYuan" charset="-122"/>
                  <a:ea typeface="YouYuan" charset="-122"/>
                  <a:cs typeface="YouYuan" charset="-122"/>
                </a:rPr>
                <a:t>不正确模型</a:t>
              </a:r>
              <a:r>
                <a:rPr lang="zh-CN" altLang="en-US" sz="2200" b="1" dirty="0">
                  <a:latin typeface="YouYuan" charset="-122"/>
                  <a:ea typeface="YouYuan" charset="-122"/>
                  <a:cs typeface="YouYuan" charset="-122"/>
                </a:rPr>
                <a:t>鲁棒</a:t>
              </a:r>
              <a:endParaRPr lang="en-US" altLang="zh-CN" sz="2200" b="1" dirty="0">
                <a:latin typeface="YouYuan" charset="-122"/>
                <a:ea typeface="YouYuan" charset="-122"/>
                <a:cs typeface="YouYuan" charset="-122"/>
              </a:endParaRPr>
            </a:p>
            <a:p>
              <a:pPr marL="342900" indent="-342900">
                <a:lnSpc>
                  <a:spcPct val="110000"/>
                </a:lnSpc>
                <a:spcBef>
                  <a:spcPts val="1200"/>
                </a:spcBef>
                <a:buFont typeface="Arial" charset="0"/>
                <a:buChar char="•"/>
              </a:pPr>
              <a:r>
                <a:rPr lang="zh-CN" altLang="en-US" sz="2200" b="1" dirty="0">
                  <a:latin typeface="YouYuan" charset="-122"/>
                  <a:ea typeface="YouYuan" charset="-122"/>
                  <a:cs typeface="YouYuan" charset="-122"/>
                </a:rPr>
                <a:t>对</a:t>
              </a:r>
              <a:r>
                <a:rPr lang="zh-CN" altLang="en-US" sz="2200" b="1" dirty="0">
                  <a:solidFill>
                    <a:srgbClr val="0000FF"/>
                  </a:solidFill>
                  <a:latin typeface="YouYuan" charset="-122"/>
                  <a:ea typeface="YouYuan" charset="-122"/>
                  <a:cs typeface="YouYuan" charset="-122"/>
                </a:rPr>
                <a:t>未建模现象</a:t>
              </a:r>
              <a:r>
                <a:rPr lang="zh-CN" altLang="en-US" sz="2200" b="1" dirty="0">
                  <a:latin typeface="YouYuan" charset="-122"/>
                  <a:ea typeface="YouYuan" charset="-122"/>
                  <a:cs typeface="YouYuan" charset="-122"/>
                </a:rPr>
                <a:t>鲁棒</a:t>
              </a:r>
            </a:p>
          </p:txBody>
        </p:sp>
      </p:grpSp>
      <p:sp>
        <p:nvSpPr>
          <p:cNvPr id="5" name="文本框 4"/>
          <p:cNvSpPr txBox="1"/>
          <p:nvPr/>
        </p:nvSpPr>
        <p:spPr>
          <a:xfrm>
            <a:off x="8660201" y="63569"/>
            <a:ext cx="1828800" cy="338554"/>
          </a:xfrm>
          <a:prstGeom prst="rect">
            <a:avLst/>
          </a:prstGeom>
          <a:noFill/>
        </p:spPr>
        <p:txBody>
          <a:bodyPr wrap="square" rtlCol="0">
            <a:spAutoFit/>
          </a:bodyPr>
          <a:lstStyle/>
          <a:p>
            <a:r>
              <a:rPr kumimoji="1" lang="zh-CN" altLang="en-US" sz="1600" b="1">
                <a:solidFill>
                  <a:srgbClr val="FFFF00"/>
                </a:solidFill>
              </a:rPr>
              <a:t>自动驾驶汽车</a:t>
            </a:r>
          </a:p>
        </p:txBody>
      </p:sp>
      <p:sp>
        <p:nvSpPr>
          <p:cNvPr id="12" name="文本框 11"/>
          <p:cNvSpPr txBox="1"/>
          <p:nvPr/>
        </p:nvSpPr>
        <p:spPr>
          <a:xfrm>
            <a:off x="9120654" y="4658487"/>
            <a:ext cx="1828800" cy="338554"/>
          </a:xfrm>
          <a:prstGeom prst="rect">
            <a:avLst/>
          </a:prstGeom>
          <a:noFill/>
        </p:spPr>
        <p:txBody>
          <a:bodyPr wrap="square" rtlCol="0">
            <a:spAutoFit/>
          </a:bodyPr>
          <a:lstStyle/>
          <a:p>
            <a:r>
              <a:rPr kumimoji="1" lang="zh-CN" altLang="en-US" sz="1600" b="1">
                <a:solidFill>
                  <a:srgbClr val="FFFF00"/>
                </a:solidFill>
              </a:rPr>
              <a:t>自主武器</a:t>
            </a:r>
            <a:endParaRPr kumimoji="1" lang="zh-CN" altLang="en-US" sz="1600" b="1" dirty="0">
              <a:solidFill>
                <a:srgbClr val="FFFF00"/>
              </a:solidFill>
            </a:endParaRPr>
          </a:p>
        </p:txBody>
      </p:sp>
      <p:sp>
        <p:nvSpPr>
          <p:cNvPr id="15" name="文本框 14"/>
          <p:cNvSpPr txBox="1"/>
          <p:nvPr/>
        </p:nvSpPr>
        <p:spPr>
          <a:xfrm>
            <a:off x="9398832" y="2641251"/>
            <a:ext cx="706258" cy="830997"/>
          </a:xfrm>
          <a:prstGeom prst="rect">
            <a:avLst/>
          </a:prstGeom>
          <a:noFill/>
        </p:spPr>
        <p:txBody>
          <a:bodyPr wrap="square" rtlCol="0">
            <a:spAutoFit/>
          </a:bodyPr>
          <a:lstStyle/>
          <a:p>
            <a:r>
              <a:rPr kumimoji="1" lang="zh-CN" altLang="en-US" sz="1600" b="1">
                <a:solidFill>
                  <a:srgbClr val="FFFF00"/>
                </a:solidFill>
              </a:rPr>
              <a:t>自动医疗助手</a:t>
            </a:r>
            <a:endParaRPr kumimoji="1" lang="zh-CN" altLang="en-US" sz="1600" b="1" dirty="0">
              <a:solidFill>
                <a:srgbClr val="FFFF00"/>
              </a:solidFill>
            </a:endParaRPr>
          </a:p>
        </p:txBody>
      </p:sp>
    </p:spTree>
    <p:extLst>
      <p:ext uri="{BB962C8B-B14F-4D97-AF65-F5344CB8AC3E}">
        <p14:creationId xmlns:p14="http://schemas.microsoft.com/office/powerpoint/2010/main" val="18191048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人工智能技术面临的最大挑战</a:t>
            </a:r>
          </a:p>
        </p:txBody>
      </p:sp>
      <p:sp>
        <p:nvSpPr>
          <p:cNvPr id="3" name="内容占位符 2"/>
          <p:cNvSpPr>
            <a:spLocks noGrp="1"/>
          </p:cNvSpPr>
          <p:nvPr>
            <p:ph idx="1"/>
          </p:nvPr>
        </p:nvSpPr>
        <p:spPr>
          <a:xfrm>
            <a:off x="838200" y="2079321"/>
            <a:ext cx="10515600" cy="4097642"/>
          </a:xfrm>
        </p:spPr>
        <p:txBody>
          <a:bodyPr/>
          <a:lstStyle/>
          <a:p>
            <a:pPr marL="0" indent="0" algn="ctr">
              <a:buNone/>
            </a:pPr>
            <a:r>
              <a:rPr lang="zh-CN" altLang="en-US" dirty="0"/>
              <a:t>以近似取代精确、以关联取代因果的人工智能，</a:t>
            </a:r>
            <a:endParaRPr lang="en-US" altLang="zh-CN" dirty="0"/>
          </a:p>
          <a:p>
            <a:pPr marL="0" indent="0" algn="ctr">
              <a:buNone/>
            </a:pPr>
            <a:r>
              <a:rPr lang="zh-CN" altLang="en-US" dirty="0"/>
              <a:t>必须在“可解释性”上取得理论突破</a:t>
            </a:r>
          </a:p>
        </p:txBody>
      </p:sp>
      <p:sp>
        <p:nvSpPr>
          <p:cNvPr id="4" name="下箭头 3"/>
          <p:cNvSpPr/>
          <p:nvPr/>
        </p:nvSpPr>
        <p:spPr>
          <a:xfrm>
            <a:off x="5235879" y="3244241"/>
            <a:ext cx="1164921" cy="1356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861779" y="4600741"/>
            <a:ext cx="6288901" cy="523220"/>
          </a:xfrm>
          <a:prstGeom prst="rect">
            <a:avLst/>
          </a:prstGeom>
          <a:noFill/>
        </p:spPr>
        <p:txBody>
          <a:bodyPr wrap="none" rtlCol="0">
            <a:spAutoFit/>
          </a:bodyPr>
          <a:lstStyle/>
          <a:p>
            <a:r>
              <a:rPr lang="zh-CN" altLang="en-US" sz="2800" dirty="0"/>
              <a:t>知识、经验、推理，是人类智慧的源泉</a:t>
            </a:r>
          </a:p>
        </p:txBody>
      </p:sp>
    </p:spTree>
    <p:extLst>
      <p:ext uri="{BB962C8B-B14F-4D97-AF65-F5344CB8AC3E}">
        <p14:creationId xmlns:p14="http://schemas.microsoft.com/office/powerpoint/2010/main" val="352941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type="body" idx="1"/>
          </p:nvPr>
        </p:nvSpPr>
        <p:spPr>
          <a:xfrm>
            <a:off x="1659960" y="1679640"/>
            <a:ext cx="8439150" cy="4032228"/>
          </a:xfrm>
        </p:spPr>
        <p:txBody>
          <a:bodyPr/>
          <a:lstStyle/>
          <a:p>
            <a:pPr eaLnBrk="1" hangingPunct="1">
              <a:defRPr/>
            </a:pPr>
            <a:r>
              <a:rPr lang="zh-CN" altLang="en-US" sz="2400" b="1" dirty="0"/>
              <a:t>远期目标</a:t>
            </a:r>
          </a:p>
          <a:p>
            <a:pPr marL="0" indent="0">
              <a:buNone/>
              <a:defRPr/>
            </a:pPr>
            <a:endParaRPr lang="en-US" altLang="zh-CN" sz="2400" b="1" dirty="0">
              <a:solidFill>
                <a:srgbClr val="0000CC"/>
              </a:solidFill>
            </a:endParaRPr>
          </a:p>
          <a:p>
            <a:pPr marL="0" indent="0">
              <a:buNone/>
              <a:defRPr/>
            </a:pPr>
            <a:endParaRPr lang="en-US" altLang="zh-CN" sz="2400" b="1" dirty="0">
              <a:solidFill>
                <a:srgbClr val="0000CC"/>
              </a:solidFill>
            </a:endParaRPr>
          </a:p>
          <a:p>
            <a:pPr eaLnBrk="1" hangingPunct="1">
              <a:defRPr/>
            </a:pPr>
            <a:endParaRPr lang="en-US" altLang="zh-CN" sz="2400" b="1" dirty="0"/>
          </a:p>
          <a:p>
            <a:pPr eaLnBrk="1" hangingPunct="1">
              <a:defRPr/>
            </a:pPr>
            <a:r>
              <a:rPr lang="zh-CN" altLang="en-US" sz="2400" b="1" dirty="0"/>
              <a:t>近期目标</a:t>
            </a:r>
            <a:endParaRPr lang="zh-CN" altLang="en-US" sz="2400" b="1" dirty="0">
              <a:solidFill>
                <a:srgbClr val="0000CC"/>
              </a:solidFill>
            </a:endParaRPr>
          </a:p>
        </p:txBody>
      </p:sp>
      <p:sp>
        <p:nvSpPr>
          <p:cNvPr id="3" name="圆角矩形 2"/>
          <p:cNvSpPr/>
          <p:nvPr/>
        </p:nvSpPr>
        <p:spPr>
          <a:xfrm>
            <a:off x="2091760" y="2252727"/>
            <a:ext cx="7596188" cy="901700"/>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701" name="Rectangle 2"/>
          <p:cNvSpPr>
            <a:spLocks noGrp="1" noChangeArrowheads="1"/>
          </p:cNvSpPr>
          <p:nvPr>
            <p:ph type="title"/>
          </p:nvPr>
        </p:nvSpPr>
        <p:spPr>
          <a:xfrm>
            <a:off x="816280" y="314391"/>
            <a:ext cx="8229600" cy="896937"/>
          </a:xfrm>
        </p:spPr>
        <p:txBody>
          <a:bodyPr/>
          <a:lstStyle/>
          <a:p>
            <a:pPr eaLnBrk="1" hangingPunct="1"/>
            <a:r>
              <a:rPr lang="zh-CN" altLang="en-US" b="0" dirty="0"/>
              <a:t>人工智能的研究目标</a:t>
            </a:r>
          </a:p>
        </p:txBody>
      </p:sp>
      <p:sp>
        <p:nvSpPr>
          <p:cNvPr id="29702" name="矩形 1"/>
          <p:cNvSpPr>
            <a:spLocks noChangeArrowheads="1"/>
          </p:cNvSpPr>
          <p:nvPr/>
        </p:nvSpPr>
        <p:spPr bwMode="auto">
          <a:xfrm>
            <a:off x="2344174" y="2290827"/>
            <a:ext cx="7127875" cy="83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400" b="1">
                <a:solidFill>
                  <a:srgbClr val="0000CC"/>
                </a:solidFill>
                <a:latin typeface="仿宋_GB2312" pitchFamily="49" charset="-122"/>
                <a:ea typeface="仿宋_GB2312" pitchFamily="49" charset="-122"/>
              </a:rPr>
              <a:t>揭示人类智能的根本机理，用智能机器去模拟、延伸和扩展人类的智能</a:t>
            </a:r>
          </a:p>
        </p:txBody>
      </p:sp>
      <p:sp>
        <p:nvSpPr>
          <p:cNvPr id="11" name="圆角矩形 10"/>
          <p:cNvSpPr/>
          <p:nvPr/>
        </p:nvSpPr>
        <p:spPr>
          <a:xfrm>
            <a:off x="2091761" y="4188770"/>
            <a:ext cx="7596187" cy="903288"/>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705" name="矩形 11"/>
          <p:cNvSpPr>
            <a:spLocks noChangeArrowheads="1"/>
          </p:cNvSpPr>
          <p:nvPr/>
        </p:nvSpPr>
        <p:spPr bwMode="auto">
          <a:xfrm>
            <a:off x="2342585" y="4228458"/>
            <a:ext cx="7129462"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400" b="1" dirty="0">
                <a:solidFill>
                  <a:srgbClr val="0000CC"/>
                </a:solidFill>
                <a:latin typeface="仿宋_GB2312" pitchFamily="49" charset="-122"/>
                <a:ea typeface="仿宋_GB2312" pitchFamily="49" charset="-122"/>
              </a:rPr>
              <a:t>研究如何使现有的计算机</a:t>
            </a:r>
            <a:r>
              <a:rPr lang="zh-CN" altLang="en-US" sz="2400" b="1" dirty="0">
                <a:solidFill>
                  <a:srgbClr val="FF0000"/>
                </a:solidFill>
                <a:latin typeface="仿宋_GB2312" pitchFamily="49" charset="-122"/>
                <a:ea typeface="仿宋_GB2312" pitchFamily="49" charset="-122"/>
              </a:rPr>
              <a:t>更聪明</a:t>
            </a:r>
            <a:r>
              <a:rPr lang="zh-CN" altLang="en-US" sz="2400" b="1" dirty="0">
                <a:solidFill>
                  <a:srgbClr val="0000CC"/>
                </a:solidFill>
                <a:latin typeface="仿宋_GB2312" pitchFamily="49" charset="-122"/>
                <a:ea typeface="仿宋_GB2312" pitchFamily="49" charset="-122"/>
              </a:rPr>
              <a:t>，即使它能够</a:t>
            </a:r>
            <a:r>
              <a:rPr lang="zh-CN" altLang="en-US" sz="2400" b="1" dirty="0">
                <a:solidFill>
                  <a:srgbClr val="FF0000"/>
                </a:solidFill>
                <a:latin typeface="仿宋_GB2312" pitchFamily="49" charset="-122"/>
                <a:ea typeface="仿宋_GB2312" pitchFamily="49" charset="-122"/>
              </a:rPr>
              <a:t>运用知识去处理问题</a:t>
            </a:r>
            <a:r>
              <a:rPr lang="zh-CN" altLang="en-US" sz="2400" b="1" dirty="0">
                <a:solidFill>
                  <a:srgbClr val="0000CC"/>
                </a:solidFill>
                <a:latin typeface="仿宋_GB2312" pitchFamily="49" charset="-122"/>
                <a:ea typeface="仿宋_GB2312" pitchFamily="49" charset="-122"/>
              </a:rPr>
              <a:t>，</a:t>
            </a:r>
            <a:r>
              <a:rPr lang="zh-CN" altLang="en-US" sz="2400" b="1" dirty="0">
                <a:solidFill>
                  <a:srgbClr val="0000FF"/>
                </a:solidFill>
                <a:latin typeface="仿宋_GB2312" pitchFamily="49" charset="-122"/>
                <a:ea typeface="仿宋_GB2312" pitchFamily="49" charset="-122"/>
              </a:rPr>
              <a:t>能够</a:t>
            </a:r>
            <a:r>
              <a:rPr lang="zh-CN" altLang="en-US" sz="2400" b="1" dirty="0">
                <a:solidFill>
                  <a:srgbClr val="FF0000"/>
                </a:solidFill>
                <a:latin typeface="仿宋_GB2312" pitchFamily="49" charset="-122"/>
                <a:ea typeface="仿宋_GB2312" pitchFamily="49" charset="-122"/>
              </a:rPr>
              <a:t>模拟人类的智能行为</a:t>
            </a:r>
          </a:p>
        </p:txBody>
      </p:sp>
    </p:spTree>
    <p:extLst>
      <p:ext uri="{BB962C8B-B14F-4D97-AF65-F5344CB8AC3E}">
        <p14:creationId xmlns:p14="http://schemas.microsoft.com/office/powerpoint/2010/main" val="8224404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结束语</a:t>
            </a:r>
          </a:p>
        </p:txBody>
      </p:sp>
      <p:sp>
        <p:nvSpPr>
          <p:cNvPr id="3" name="内容占位符 2"/>
          <p:cNvSpPr>
            <a:spLocks noGrp="1"/>
          </p:cNvSpPr>
          <p:nvPr>
            <p:ph idx="1"/>
          </p:nvPr>
        </p:nvSpPr>
        <p:spPr/>
        <p:txBody>
          <a:bodyPr/>
          <a:lstStyle/>
          <a:p>
            <a:r>
              <a:rPr lang="zh-CN" altLang="en-US" dirty="0"/>
              <a:t>人工智能在社会需求、大数据、高性能计算的合力下应运而生，且将长期、高速发展，将对人类文明产生深远的影响</a:t>
            </a:r>
            <a:endParaRPr lang="en-US" altLang="zh-CN" dirty="0"/>
          </a:p>
          <a:p>
            <a:endParaRPr lang="en-US" altLang="zh-CN" dirty="0"/>
          </a:p>
          <a:p>
            <a:r>
              <a:rPr lang="zh-CN" altLang="en-US" dirty="0"/>
              <a:t>人类必须慎重对待人工智能发展过程中涌现出的伦理、道德和法律新问题</a:t>
            </a:r>
            <a:endParaRPr lang="en-US" altLang="zh-CN" dirty="0"/>
          </a:p>
          <a:p>
            <a:endParaRPr lang="en-US" altLang="zh-CN" dirty="0"/>
          </a:p>
          <a:p>
            <a:r>
              <a:rPr lang="zh-CN" altLang="en-US" dirty="0"/>
              <a:t>人工智能发展中的中国贡献如同各个领域的中国贡献一样，越来越重要、越来越强大</a:t>
            </a:r>
          </a:p>
        </p:txBody>
      </p:sp>
    </p:spTree>
    <p:extLst>
      <p:ext uri="{BB962C8B-B14F-4D97-AF65-F5344CB8AC3E}">
        <p14:creationId xmlns:p14="http://schemas.microsoft.com/office/powerpoint/2010/main" val="38044202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鸣谢</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639" y="2605088"/>
            <a:ext cx="4762500" cy="3571875"/>
          </a:xfrm>
          <a:prstGeom prst="rect">
            <a:avLst/>
          </a:prstGeom>
        </p:spPr>
      </p:pic>
      <p:sp>
        <p:nvSpPr>
          <p:cNvPr id="3" name="内容占位符 2"/>
          <p:cNvSpPr>
            <a:spLocks noGrp="1"/>
          </p:cNvSpPr>
          <p:nvPr>
            <p:ph idx="1"/>
          </p:nvPr>
        </p:nvSpPr>
        <p:spPr/>
        <p:txBody>
          <a:bodyPr>
            <a:normAutofit/>
          </a:bodyPr>
          <a:lstStyle/>
          <a:p>
            <a:r>
              <a:rPr lang="zh-CN" altLang="en-US" sz="3600" dirty="0"/>
              <a:t>所有提供素材的同事</a:t>
            </a:r>
            <a:endParaRPr lang="en-US" altLang="zh-CN" sz="3600" dirty="0"/>
          </a:p>
          <a:p>
            <a:r>
              <a:rPr lang="zh-CN" altLang="en-US" sz="3600" dirty="0"/>
              <a:t>所有网络上无名的同行</a:t>
            </a:r>
            <a:endParaRPr lang="en-US" altLang="zh-CN" sz="3600" dirty="0"/>
          </a:p>
        </p:txBody>
      </p:sp>
    </p:spTree>
    <p:extLst>
      <p:ext uri="{BB962C8B-B14F-4D97-AF65-F5344CB8AC3E}">
        <p14:creationId xmlns:p14="http://schemas.microsoft.com/office/powerpoint/2010/main" val="42101562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人工智能能够取代人吗？</a:t>
            </a:r>
          </a:p>
        </p:txBody>
      </p:sp>
      <p:sp>
        <p:nvSpPr>
          <p:cNvPr id="3" name="内容占位符 2"/>
          <p:cNvSpPr>
            <a:spLocks noGrp="1"/>
          </p:cNvSpPr>
          <p:nvPr>
            <p:ph idx="1"/>
          </p:nvPr>
        </p:nvSpPr>
        <p:spPr/>
        <p:txBody>
          <a:bodyPr/>
          <a:lstStyle/>
          <a:p>
            <a:r>
              <a:rPr lang="zh-CN" altLang="en-US" dirty="0"/>
              <a:t>在特定领域</a:t>
            </a:r>
            <a:endParaRPr lang="en-US" altLang="zh-CN" dirty="0"/>
          </a:p>
          <a:p>
            <a:pPr lvl="1"/>
            <a:r>
              <a:rPr lang="zh-CN" altLang="en-US" dirty="0"/>
              <a:t>人工智能的泛化能力极其薄弱，而人则恰恰相反</a:t>
            </a:r>
            <a:endParaRPr lang="en-US" altLang="zh-CN" dirty="0"/>
          </a:p>
          <a:p>
            <a:r>
              <a:rPr lang="zh-CN" altLang="en-US" dirty="0"/>
              <a:t>拥有大量现实数据</a:t>
            </a:r>
            <a:endParaRPr lang="en-US" altLang="zh-CN" dirty="0"/>
          </a:p>
          <a:p>
            <a:pPr lvl="1"/>
            <a:r>
              <a:rPr lang="zh-CN" altLang="en-US" dirty="0"/>
              <a:t>训练人工智能，而人拥有文化的传承</a:t>
            </a:r>
            <a:endParaRPr lang="en-US" altLang="zh-CN" dirty="0"/>
          </a:p>
          <a:p>
            <a:r>
              <a:rPr lang="zh-CN" altLang="en-US" dirty="0"/>
              <a:t>静态和确定性环境</a:t>
            </a:r>
            <a:endParaRPr lang="en-US" altLang="zh-CN" dirty="0"/>
          </a:p>
          <a:p>
            <a:pPr lvl="1"/>
            <a:r>
              <a:rPr lang="zh-CN" altLang="en-US" dirty="0"/>
              <a:t>训练后的模型应对意外环境表现不佳，而人往往可以举一反三</a:t>
            </a:r>
            <a:endParaRPr lang="en-US" altLang="zh-CN" dirty="0"/>
          </a:p>
          <a:p>
            <a:r>
              <a:rPr lang="zh-CN" altLang="en-US" dirty="0"/>
              <a:t>完全的信息</a:t>
            </a:r>
            <a:endParaRPr lang="en-US" altLang="zh-CN" dirty="0"/>
          </a:p>
          <a:p>
            <a:pPr lvl="1"/>
            <a:r>
              <a:rPr lang="zh-CN" altLang="en-US" dirty="0"/>
              <a:t>人工智能需要完全的信息才能应对有效（下棋、图像、语音</a:t>
            </a:r>
            <a:r>
              <a:rPr lang="en-US" altLang="zh-CN" dirty="0"/>
              <a:t>ok</a:t>
            </a:r>
            <a:r>
              <a:rPr lang="zh-CN" altLang="en-US" dirty="0"/>
              <a:t>，打牌就不行），而人的决策多数是在不完全信息下完成的</a:t>
            </a:r>
          </a:p>
        </p:txBody>
      </p:sp>
    </p:spTree>
    <p:extLst>
      <p:ext uri="{BB962C8B-B14F-4D97-AF65-F5344CB8AC3E}">
        <p14:creationId xmlns:p14="http://schemas.microsoft.com/office/powerpoint/2010/main" val="15787558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AlphaGo</a:t>
            </a:r>
            <a:endParaRPr kumimoji="1" lang="zh-CN" altLang="en-US" dirty="0"/>
          </a:p>
        </p:txBody>
      </p:sp>
      <p:sp>
        <p:nvSpPr>
          <p:cNvPr id="3" name="内容占位符 2"/>
          <p:cNvSpPr>
            <a:spLocks noGrp="1"/>
          </p:cNvSpPr>
          <p:nvPr>
            <p:ph idx="1"/>
          </p:nvPr>
        </p:nvSpPr>
        <p:spPr/>
        <p:txBody>
          <a:bodyPr/>
          <a:lstStyle/>
          <a:p>
            <a:r>
              <a:rPr kumimoji="1" lang="zh-CN" altLang="en-US" dirty="0"/>
              <a:t>策略网络： 给定当前棋局，预测下一步如何走棋</a:t>
            </a:r>
            <a:endParaRPr kumimoji="1" lang="en-US" altLang="zh-CN" dirty="0"/>
          </a:p>
          <a:p>
            <a:endParaRPr kumimoji="1" lang="en-US" altLang="zh-CN" dirty="0"/>
          </a:p>
          <a:p>
            <a:r>
              <a:rPr kumimoji="1" lang="zh-CN" altLang="en-US" dirty="0"/>
              <a:t>快速走棋：目标如上模型简单，速度更快</a:t>
            </a:r>
            <a:endParaRPr kumimoji="1" lang="en-US" altLang="zh-CN" dirty="0"/>
          </a:p>
          <a:p>
            <a:endParaRPr kumimoji="1" lang="en-US" altLang="zh-CN" dirty="0"/>
          </a:p>
          <a:p>
            <a:r>
              <a:rPr kumimoji="1" lang="zh-CN" altLang="en-US" dirty="0"/>
              <a:t>估值网络：给定当前棋局，黑胜还是白胜</a:t>
            </a:r>
          </a:p>
        </p:txBody>
      </p:sp>
      <p:sp>
        <p:nvSpPr>
          <p:cNvPr id="4" name="幻灯片编号占位符 3"/>
          <p:cNvSpPr>
            <a:spLocks noGrp="1"/>
          </p:cNvSpPr>
          <p:nvPr>
            <p:ph type="sldNum" sz="quarter" idx="12"/>
          </p:nvPr>
        </p:nvSpPr>
        <p:spPr/>
        <p:txBody>
          <a:bodyPr/>
          <a:lstStyle/>
          <a:p>
            <a:pPr>
              <a:defRPr/>
            </a:pPr>
            <a:fld id="{98837759-4A30-4832-A3F6-0308A67B2882}" type="slidenum">
              <a:rPr lang="en-US" altLang="zh-CN" smtClean="0"/>
              <a:pPr>
                <a:defRPr/>
              </a:pPr>
              <a:t>113</a:t>
            </a:fld>
            <a:endParaRPr lang="en-US" altLang="zh-CN" dirty="0"/>
          </a:p>
        </p:txBody>
      </p:sp>
      <p:sp>
        <p:nvSpPr>
          <p:cNvPr id="6" name="内容占位符 2"/>
          <p:cNvSpPr txBox="1">
            <a:spLocks/>
          </p:cNvSpPr>
          <p:nvPr/>
        </p:nvSpPr>
        <p:spPr bwMode="auto">
          <a:xfrm>
            <a:off x="1696625" y="4781847"/>
            <a:ext cx="8798750" cy="9898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Times New Roman" pitchFamily="18" charset="0"/>
                <a:ea typeface="幼圆" pitchFamily="49" charset="-122"/>
                <a:cs typeface="Times New Roman" pitchFamily="18" charset="0"/>
              </a:defRPr>
            </a:lvl1pPr>
            <a:lvl2pPr marL="742950" indent="-285750" algn="l" rtl="0" eaLnBrk="0" fontAlgn="base" hangingPunct="0">
              <a:spcBef>
                <a:spcPct val="20000"/>
              </a:spcBef>
              <a:spcAft>
                <a:spcPct val="0"/>
              </a:spcAft>
              <a:buChar char="–"/>
              <a:defRPr sz="2400">
                <a:solidFill>
                  <a:schemeClr val="tx1"/>
                </a:solidFill>
                <a:latin typeface="Times New Roman" pitchFamily="18" charset="0"/>
                <a:ea typeface="仿宋_GB2312" pitchFamily="49" charset="-122"/>
                <a:cs typeface="Times New Roman" pitchFamily="18" charset="0"/>
              </a:defRPr>
            </a:lvl2pPr>
            <a:lvl3pPr marL="1143000" indent="-228600" algn="l" rtl="0" eaLnBrk="0" fontAlgn="base" hangingPunct="0">
              <a:spcBef>
                <a:spcPct val="20000"/>
              </a:spcBef>
              <a:spcAft>
                <a:spcPct val="0"/>
              </a:spcAft>
              <a:buChar char="•"/>
              <a:defRPr sz="2200">
                <a:solidFill>
                  <a:schemeClr val="tx1"/>
                </a:solidFill>
                <a:latin typeface="Times New Roman" pitchFamily="18" charset="0"/>
                <a:ea typeface="仿宋_GB2312" pitchFamily="49" charset="-122"/>
                <a:cs typeface="Times New Roman" pitchFamily="18"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仿宋_GB2312" pitchFamily="49" charset="-122"/>
                <a:cs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仿宋_GB2312" pitchFamily="49" charset="-122"/>
                <a:cs typeface="Times New Roman" pitchFamily="18"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kumimoji="1" lang="zh-CN" altLang="en-US" b="1" kern="0" dirty="0">
                <a:solidFill>
                  <a:srgbClr val="FF0000"/>
                </a:solidFill>
              </a:rPr>
              <a:t>综合三个网络给出的值，评估</a:t>
            </a:r>
            <a:r>
              <a:rPr kumimoji="1" lang="en-US" altLang="zh-CN" b="1" kern="0" dirty="0">
                <a:solidFill>
                  <a:srgbClr val="FF0000"/>
                </a:solidFill>
              </a:rPr>
              <a:t>Mote</a:t>
            </a:r>
            <a:r>
              <a:rPr kumimoji="1" lang="zh-CN" altLang="en-US" b="1" kern="0" dirty="0">
                <a:solidFill>
                  <a:srgbClr val="FF0000"/>
                </a:solidFill>
              </a:rPr>
              <a:t> </a:t>
            </a:r>
            <a:r>
              <a:rPr kumimoji="1" lang="en-US" altLang="zh-CN" b="1" kern="0" dirty="0">
                <a:solidFill>
                  <a:srgbClr val="FF0000"/>
                </a:solidFill>
              </a:rPr>
              <a:t>Carlo</a:t>
            </a:r>
            <a:r>
              <a:rPr kumimoji="1" lang="zh-CN" altLang="en-US" b="1" kern="0" dirty="0">
                <a:solidFill>
                  <a:srgbClr val="FF0000"/>
                </a:solidFill>
              </a:rPr>
              <a:t> </a:t>
            </a:r>
            <a:r>
              <a:rPr kumimoji="1" lang="en-US" altLang="zh-CN" b="1" kern="0" dirty="0">
                <a:solidFill>
                  <a:srgbClr val="FF0000"/>
                </a:solidFill>
              </a:rPr>
              <a:t>Tree</a:t>
            </a:r>
            <a:r>
              <a:rPr kumimoji="1" lang="zh-CN" altLang="en-US" b="1" kern="0" dirty="0">
                <a:solidFill>
                  <a:srgbClr val="FF0000"/>
                </a:solidFill>
              </a:rPr>
              <a:t> </a:t>
            </a:r>
            <a:r>
              <a:rPr kumimoji="1" lang="en-US" altLang="zh-CN" b="1" kern="0" dirty="0">
                <a:solidFill>
                  <a:srgbClr val="FF0000"/>
                </a:solidFill>
              </a:rPr>
              <a:t>Search</a:t>
            </a:r>
            <a:r>
              <a:rPr kumimoji="1" lang="zh-CN" altLang="en-US" b="1" kern="0" dirty="0">
                <a:solidFill>
                  <a:srgbClr val="FF0000"/>
                </a:solidFill>
              </a:rPr>
              <a:t>中挑选不同动作的价值，基于此进行扩展和搜索</a:t>
            </a:r>
            <a:endParaRPr kumimoji="1" lang="en-US" altLang="zh-CN" b="1" kern="0" dirty="0">
              <a:solidFill>
                <a:srgbClr val="FF0000"/>
              </a:solidFill>
            </a:endParaRPr>
          </a:p>
        </p:txBody>
      </p:sp>
    </p:spTree>
    <p:extLst>
      <p:ext uri="{BB962C8B-B14F-4D97-AF65-F5344CB8AC3E}">
        <p14:creationId xmlns:p14="http://schemas.microsoft.com/office/powerpoint/2010/main" val="137159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048" y="5532437"/>
            <a:ext cx="3783904" cy="1325563"/>
          </a:xfrm>
        </p:spPr>
        <p:txBody>
          <a:bodyPr/>
          <a:lstStyle/>
          <a:p>
            <a:r>
              <a:rPr kumimoji="1" lang="zh-CN" altLang="en-US" dirty="0"/>
              <a:t>学习估值函数</a:t>
            </a:r>
          </a:p>
        </p:txBody>
      </p:sp>
      <p:sp>
        <p:nvSpPr>
          <p:cNvPr id="4" name="幻灯片编号占位符 3"/>
          <p:cNvSpPr>
            <a:spLocks noGrp="1"/>
          </p:cNvSpPr>
          <p:nvPr>
            <p:ph type="sldNum" sz="quarter" idx="12"/>
          </p:nvPr>
        </p:nvSpPr>
        <p:spPr/>
        <p:txBody>
          <a:bodyPr/>
          <a:lstStyle/>
          <a:p>
            <a:pPr>
              <a:defRPr/>
            </a:pPr>
            <a:fld id="{98837759-4A30-4832-A3F6-0308A67B2882}" type="slidenum">
              <a:rPr lang="en-US" altLang="zh-CN" smtClean="0"/>
              <a:pPr>
                <a:defRPr/>
              </a:pPr>
              <a:t>114</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338219"/>
            <a:ext cx="9144000" cy="2986424"/>
          </a:xfrm>
          <a:prstGeom prst="rect">
            <a:avLst/>
          </a:prstGeom>
        </p:spPr>
      </p:pic>
      <p:sp>
        <p:nvSpPr>
          <p:cNvPr id="3" name="矩形 2"/>
          <p:cNvSpPr/>
          <p:nvPr/>
        </p:nvSpPr>
        <p:spPr>
          <a:xfrm>
            <a:off x="1378440" y="733540"/>
            <a:ext cx="2606804" cy="923330"/>
          </a:xfrm>
          <a:prstGeom prst="rect">
            <a:avLst/>
          </a:prstGeom>
        </p:spPr>
        <p:txBody>
          <a:bodyPr wrap="none">
            <a:spAutoFit/>
          </a:bodyPr>
          <a:lstStyle/>
          <a:p>
            <a:r>
              <a:rPr kumimoji="1" lang="en-US" altLang="zh-CN" sz="5400" dirty="0" err="1"/>
              <a:t>AlphaGo</a:t>
            </a:r>
            <a:endParaRPr lang="zh-CN" altLang="en-US" sz="5400" dirty="0"/>
          </a:p>
        </p:txBody>
      </p:sp>
    </p:spTree>
    <p:extLst>
      <p:ext uri="{BB962C8B-B14F-4D97-AF65-F5344CB8AC3E}">
        <p14:creationId xmlns:p14="http://schemas.microsoft.com/office/powerpoint/2010/main" val="5946677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791745" y="586040"/>
            <a:ext cx="4513989" cy="589731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00074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a:spLocks noGrp="1"/>
          </p:cNvSpPr>
          <p:nvPr>
            <p:ph type="sldNum" sz="quarter" idx="12"/>
          </p:nvPr>
        </p:nvSpPr>
        <p:spPr>
          <a:noFill/>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19EE3AEA-3764-443A-9339-7022D7BAE7F3}" type="slidenum">
              <a:rPr lang="en-US" altLang="zh-CN" smtClean="0"/>
              <a:pPr eaLnBrk="1" hangingPunct="1"/>
              <a:t>12</a:t>
            </a:fld>
            <a:endParaRPr lang="en-US" altLang="zh-CN"/>
          </a:p>
        </p:txBody>
      </p:sp>
      <p:sp>
        <p:nvSpPr>
          <p:cNvPr id="30723" name="Rectangle 2"/>
          <p:cNvSpPr>
            <a:spLocks noGrp="1" noChangeArrowheads="1"/>
          </p:cNvSpPr>
          <p:nvPr>
            <p:ph type="title"/>
          </p:nvPr>
        </p:nvSpPr>
        <p:spPr>
          <a:xfrm>
            <a:off x="614450" y="144465"/>
            <a:ext cx="8229600" cy="1143000"/>
          </a:xfrm>
        </p:spPr>
        <p:txBody>
          <a:bodyPr/>
          <a:lstStyle/>
          <a:p>
            <a:pPr eaLnBrk="1" hangingPunct="1"/>
            <a:r>
              <a:rPr lang="zh-CN" altLang="en-US" dirty="0"/>
              <a:t>强</a:t>
            </a:r>
            <a:r>
              <a:rPr lang="en-US" altLang="zh-CN" dirty="0"/>
              <a:t>AI </a:t>
            </a:r>
            <a:r>
              <a:rPr lang="en-US" altLang="zh-CN" dirty="0" err="1"/>
              <a:t>v.s</a:t>
            </a:r>
            <a:r>
              <a:rPr lang="en-US" altLang="zh-CN" dirty="0"/>
              <a:t>. </a:t>
            </a:r>
            <a:r>
              <a:rPr lang="zh-CN" altLang="en-US" dirty="0"/>
              <a:t>弱</a:t>
            </a:r>
            <a:r>
              <a:rPr lang="en-US" altLang="zh-CN" dirty="0"/>
              <a:t>AI</a:t>
            </a:r>
            <a:endParaRPr lang="zh-CN" altLang="zh-CN" dirty="0"/>
          </a:p>
        </p:txBody>
      </p:sp>
      <p:sp>
        <p:nvSpPr>
          <p:cNvPr id="365571" name="Rectangle 3"/>
          <p:cNvSpPr>
            <a:spLocks noGrp="1" noChangeArrowheads="1"/>
          </p:cNvSpPr>
          <p:nvPr>
            <p:ph type="body" idx="1"/>
          </p:nvPr>
        </p:nvSpPr>
        <p:spPr>
          <a:xfrm>
            <a:off x="939452" y="1341439"/>
            <a:ext cx="10335322" cy="4960937"/>
          </a:xfrm>
        </p:spPr>
        <p:txBody>
          <a:bodyPr/>
          <a:lstStyle/>
          <a:p>
            <a:pPr eaLnBrk="1" hangingPunct="1">
              <a:defRPr/>
            </a:pPr>
            <a:r>
              <a:rPr lang="en-US" altLang="zh-CN" dirty="0"/>
              <a:t>[</a:t>
            </a:r>
            <a:r>
              <a:rPr lang="zh-CN" altLang="en-US" dirty="0"/>
              <a:t>强</a:t>
            </a:r>
            <a:r>
              <a:rPr lang="en-US" altLang="zh-CN" dirty="0"/>
              <a:t>AI]: </a:t>
            </a:r>
          </a:p>
          <a:p>
            <a:pPr lvl="1">
              <a:defRPr/>
            </a:pPr>
            <a:r>
              <a:rPr lang="zh-CN" altLang="en-US" dirty="0"/>
              <a:t>真正能推理（</a:t>
            </a:r>
            <a:r>
              <a:rPr lang="en-US" altLang="zh-CN" dirty="0"/>
              <a:t>Reasoning</a:t>
            </a:r>
            <a:r>
              <a:rPr lang="zh-CN" altLang="en-US" dirty="0"/>
              <a:t>）和解决问题（</a:t>
            </a:r>
            <a:r>
              <a:rPr lang="en-US" altLang="zh-CN" dirty="0" err="1"/>
              <a:t>Problem_solving</a:t>
            </a:r>
            <a:r>
              <a:rPr lang="zh-CN" altLang="en-US" dirty="0"/>
              <a:t>）的智能机器，并且，这样的机器拥有独立的自我意识。</a:t>
            </a:r>
            <a:endParaRPr lang="en-US" altLang="zh-CN" dirty="0"/>
          </a:p>
          <a:p>
            <a:pPr lvl="1">
              <a:defRPr/>
            </a:pPr>
            <a:r>
              <a:rPr lang="zh-CN" altLang="en-US" dirty="0"/>
              <a:t>必须将计算机科学技术和人类脑科学进行紧密的学科融合</a:t>
            </a:r>
            <a:endParaRPr lang="en-US" altLang="zh-CN" dirty="0"/>
          </a:p>
          <a:p>
            <a:pPr marL="457200" lvl="1" indent="0">
              <a:buNone/>
              <a:defRPr/>
            </a:pPr>
            <a:endParaRPr lang="zh-CN" altLang="en-US" dirty="0"/>
          </a:p>
          <a:p>
            <a:pPr eaLnBrk="1" hangingPunct="1">
              <a:defRPr/>
            </a:pPr>
            <a:r>
              <a:rPr lang="en-US" altLang="zh-CN" dirty="0"/>
              <a:t>[</a:t>
            </a:r>
            <a:r>
              <a:rPr lang="zh-CN" altLang="en-US" dirty="0"/>
              <a:t>弱</a:t>
            </a:r>
            <a:r>
              <a:rPr lang="en-US" altLang="zh-CN" dirty="0"/>
              <a:t>AI]: </a:t>
            </a:r>
          </a:p>
          <a:p>
            <a:pPr lvl="1">
              <a:defRPr/>
            </a:pPr>
            <a:r>
              <a:rPr lang="zh-CN" altLang="en-US" dirty="0"/>
              <a:t>能够在特定领域表现出一定的拟人智能能力的机器。这样的机器</a:t>
            </a:r>
            <a:r>
              <a:rPr lang="zh-CN" altLang="en-US" b="1" dirty="0"/>
              <a:t>并不真正拥有智能</a:t>
            </a:r>
            <a:r>
              <a:rPr lang="zh-CN" altLang="en-US" dirty="0"/>
              <a:t>，没有独立的自我意识。</a:t>
            </a:r>
            <a:endParaRPr lang="en-US" altLang="zh-CN" dirty="0"/>
          </a:p>
          <a:p>
            <a:pPr lvl="1">
              <a:defRPr/>
            </a:pPr>
            <a:r>
              <a:rPr lang="zh-CN" altLang="en-US" dirty="0"/>
              <a:t>基本上不涉及人类脑科学学科</a:t>
            </a:r>
          </a:p>
        </p:txBody>
      </p:sp>
      <p:sp>
        <p:nvSpPr>
          <p:cNvPr id="5" name="云形标注 4"/>
          <p:cNvSpPr/>
          <p:nvPr/>
        </p:nvSpPr>
        <p:spPr>
          <a:xfrm>
            <a:off x="5513541" y="5060841"/>
            <a:ext cx="4860098" cy="1478071"/>
          </a:xfrm>
          <a:prstGeom prst="cloudCallout">
            <a:avLst>
              <a:gd name="adj1" fmla="val -38711"/>
              <a:gd name="adj2" fmla="val -60381"/>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本报告只涉及弱人工智能的某些方面</a:t>
            </a:r>
          </a:p>
        </p:txBody>
      </p:sp>
    </p:spTree>
    <p:extLst>
      <p:ext uri="{BB962C8B-B14F-4D97-AF65-F5344CB8AC3E}">
        <p14:creationId xmlns:p14="http://schemas.microsoft.com/office/powerpoint/2010/main" val="198779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AC89B7-C839-4BC5-8E2D-67C06CBCB9B3}"/>
              </a:ext>
            </a:extLst>
          </p:cNvPr>
          <p:cNvSpPr>
            <a:spLocks noGrp="1"/>
          </p:cNvSpPr>
          <p:nvPr>
            <p:ph type="title"/>
          </p:nvPr>
        </p:nvSpPr>
        <p:spPr/>
        <p:txBody>
          <a:bodyPr/>
          <a:lstStyle/>
          <a:p>
            <a:r>
              <a:rPr lang="zh-CN" altLang="en-US" dirty="0"/>
              <a:t>内容提纲</a:t>
            </a:r>
          </a:p>
        </p:txBody>
      </p:sp>
      <p:sp>
        <p:nvSpPr>
          <p:cNvPr id="3" name="内容占位符 2">
            <a:extLst>
              <a:ext uri="{FF2B5EF4-FFF2-40B4-BE49-F238E27FC236}">
                <a16:creationId xmlns:a16="http://schemas.microsoft.com/office/drawing/2014/main" id="{40D57800-3805-4F11-A670-30B7260658FC}"/>
              </a:ext>
            </a:extLst>
          </p:cNvPr>
          <p:cNvSpPr>
            <a:spLocks noGrp="1"/>
          </p:cNvSpPr>
          <p:nvPr>
            <p:ph idx="1"/>
          </p:nvPr>
        </p:nvSpPr>
        <p:spPr/>
        <p:txBody>
          <a:bodyPr/>
          <a:lstStyle/>
          <a:p>
            <a:r>
              <a:rPr lang="zh-CN" altLang="en-US" dirty="0"/>
              <a:t>开场白</a:t>
            </a:r>
            <a:r>
              <a:rPr lang="en-US" altLang="zh-CN" dirty="0"/>
              <a:t>-</a:t>
            </a:r>
            <a:r>
              <a:rPr lang="zh-CN" altLang="en-US" dirty="0"/>
              <a:t>什么是人工智能</a:t>
            </a:r>
            <a:endParaRPr lang="en-US" altLang="zh-CN" dirty="0"/>
          </a:p>
          <a:p>
            <a:r>
              <a:rPr lang="zh-CN" altLang="en-US" sz="3600" dirty="0">
                <a:solidFill>
                  <a:srgbClr val="FF0000"/>
                </a:solidFill>
              </a:rPr>
              <a:t>人工智能的前世今生</a:t>
            </a:r>
            <a:endParaRPr lang="en-US" altLang="zh-CN" sz="3600" dirty="0">
              <a:solidFill>
                <a:srgbClr val="FF0000"/>
              </a:solidFill>
            </a:endParaRPr>
          </a:p>
          <a:p>
            <a:r>
              <a:rPr lang="zh-CN" altLang="en-US" dirty="0"/>
              <a:t>人工智能的三驾马车</a:t>
            </a:r>
            <a:endParaRPr lang="en-US" altLang="zh-CN" dirty="0"/>
          </a:p>
          <a:p>
            <a:r>
              <a:rPr lang="zh-CN" altLang="en-US" dirty="0"/>
              <a:t>人工智能的中国贡献</a:t>
            </a:r>
            <a:endParaRPr lang="en-US" altLang="zh-CN" dirty="0"/>
          </a:p>
          <a:p>
            <a:r>
              <a:rPr lang="zh-CN" altLang="en-US" dirty="0"/>
              <a:t>人工智能本质及未来</a:t>
            </a:r>
          </a:p>
          <a:p>
            <a:endParaRPr lang="zh-CN" altLang="en-US" dirty="0"/>
          </a:p>
        </p:txBody>
      </p:sp>
    </p:spTree>
    <p:extLst>
      <p:ext uri="{BB962C8B-B14F-4D97-AF65-F5344CB8AC3E}">
        <p14:creationId xmlns:p14="http://schemas.microsoft.com/office/powerpoint/2010/main" val="123146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Times New Roman" pitchFamily="18" charset="0"/>
              </a:rPr>
              <a:t>人工智能编年史</a:t>
            </a:r>
            <a:endParaRPr lang="zh-CN" altLang="en-US" dirty="0"/>
          </a:p>
        </p:txBody>
      </p:sp>
      <p:sp>
        <p:nvSpPr>
          <p:cNvPr id="3" name="内容占位符 2"/>
          <p:cNvSpPr>
            <a:spLocks noGrp="1"/>
          </p:cNvSpPr>
          <p:nvPr>
            <p:ph idx="1"/>
          </p:nvPr>
        </p:nvSpPr>
        <p:spPr/>
        <p:txBody>
          <a:bodyPr>
            <a:normAutofit/>
          </a:bodyPr>
          <a:lstStyle/>
          <a:p>
            <a:r>
              <a:rPr lang="zh-CN" altLang="zh-CN" sz="3200" b="1" dirty="0"/>
              <a:t>孕育和诞生（</a:t>
            </a:r>
            <a:r>
              <a:rPr lang="en-US" altLang="zh-CN" sz="3200" b="1" dirty="0"/>
              <a:t>  ~~~1956</a:t>
            </a:r>
            <a:r>
              <a:rPr lang="zh-CN" altLang="zh-CN" sz="3200" b="1" dirty="0"/>
              <a:t>年）</a:t>
            </a:r>
            <a:endParaRPr lang="en-US" altLang="zh-CN" sz="3200" b="1" dirty="0"/>
          </a:p>
          <a:p>
            <a:r>
              <a:rPr lang="zh-CN" altLang="zh-CN" sz="3200" b="1" dirty="0"/>
              <a:t>推理期（</a:t>
            </a:r>
            <a:r>
              <a:rPr lang="en-US" altLang="zh-CN" sz="3200" b="1" dirty="0"/>
              <a:t>1956~~~1960</a:t>
            </a:r>
            <a:r>
              <a:rPr lang="zh-CN" altLang="zh-CN" sz="3200" b="1" dirty="0"/>
              <a:t>年代末）</a:t>
            </a:r>
            <a:endParaRPr lang="en-US" altLang="zh-CN" sz="3200" b="1" dirty="0"/>
          </a:p>
          <a:p>
            <a:pPr lvl="1"/>
            <a:r>
              <a:rPr lang="zh-CN" altLang="zh-CN" sz="2800" b="1" dirty="0"/>
              <a:t>约</a:t>
            </a:r>
            <a:r>
              <a:rPr lang="en-US" altLang="zh-CN" sz="2800" b="1" dirty="0"/>
              <a:t>20</a:t>
            </a:r>
            <a:r>
              <a:rPr lang="zh-CN" altLang="zh-CN" sz="2800" b="1" dirty="0"/>
              <a:t>年</a:t>
            </a:r>
            <a:endParaRPr lang="en-US" altLang="zh-CN" sz="2800" b="1" dirty="0"/>
          </a:p>
          <a:p>
            <a:r>
              <a:rPr lang="zh-CN" altLang="zh-CN" sz="3200" b="1" dirty="0"/>
              <a:t>知识期（</a:t>
            </a:r>
            <a:r>
              <a:rPr lang="en-US" altLang="zh-CN" sz="3200" b="1" dirty="0"/>
              <a:t>1960</a:t>
            </a:r>
            <a:r>
              <a:rPr lang="zh-CN" altLang="zh-CN" sz="3200" b="1" dirty="0"/>
              <a:t>年代末</a:t>
            </a:r>
            <a:r>
              <a:rPr lang="en-US" altLang="zh-CN" sz="3200" b="1" dirty="0"/>
              <a:t>~~~1980</a:t>
            </a:r>
            <a:r>
              <a:rPr lang="zh-CN" altLang="zh-CN" sz="3200" b="1" dirty="0"/>
              <a:t>年代末）</a:t>
            </a:r>
            <a:endParaRPr lang="en-US" altLang="zh-CN" sz="3200" b="1" dirty="0"/>
          </a:p>
          <a:p>
            <a:pPr lvl="1"/>
            <a:r>
              <a:rPr lang="zh-CN" altLang="zh-CN" sz="2800" b="1" dirty="0"/>
              <a:t>约</a:t>
            </a:r>
            <a:r>
              <a:rPr lang="en-US" altLang="zh-CN" sz="2800" b="1" dirty="0"/>
              <a:t>20</a:t>
            </a:r>
            <a:r>
              <a:rPr lang="zh-CN" altLang="zh-CN" sz="2800" b="1" dirty="0"/>
              <a:t>年</a:t>
            </a:r>
            <a:endParaRPr lang="en-US" altLang="zh-CN" sz="2800" b="1" dirty="0"/>
          </a:p>
          <a:p>
            <a:r>
              <a:rPr lang="zh-CN" altLang="zh-CN" sz="3200" b="1" dirty="0"/>
              <a:t>学习期（</a:t>
            </a:r>
            <a:r>
              <a:rPr lang="en-US" altLang="zh-CN" sz="3200" b="1" dirty="0"/>
              <a:t>1980</a:t>
            </a:r>
            <a:r>
              <a:rPr lang="zh-CN" altLang="zh-CN" sz="3200" b="1" dirty="0"/>
              <a:t>年代末</a:t>
            </a:r>
            <a:r>
              <a:rPr lang="en-US" altLang="zh-CN" sz="3200" b="1" dirty="0"/>
              <a:t>~~~</a:t>
            </a:r>
            <a:r>
              <a:rPr lang="zh-CN" altLang="zh-CN" sz="3200" b="1" dirty="0"/>
              <a:t>今）</a:t>
            </a:r>
            <a:endParaRPr lang="en-US" altLang="zh-CN" sz="3200" b="1" dirty="0"/>
          </a:p>
          <a:p>
            <a:pPr lvl="1"/>
            <a:r>
              <a:rPr lang="zh-CN" altLang="zh-CN" sz="2800" b="1" dirty="0"/>
              <a:t>尚未看到下一期</a:t>
            </a:r>
            <a:endParaRPr lang="zh-CN" altLang="zh-CN" sz="2800" dirty="0"/>
          </a:p>
          <a:p>
            <a:endParaRPr lang="zh-CN" altLang="en-US" sz="3200" dirty="0"/>
          </a:p>
        </p:txBody>
      </p:sp>
    </p:spTree>
    <p:extLst>
      <p:ext uri="{BB962C8B-B14F-4D97-AF65-F5344CB8AC3E}">
        <p14:creationId xmlns:p14="http://schemas.microsoft.com/office/powerpoint/2010/main" val="362650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a:spLocks noGrp="1"/>
          </p:cNvSpPr>
          <p:nvPr>
            <p:ph type="sldNum" sz="quarter" idx="12"/>
          </p:nvPr>
        </p:nvSpPr>
        <p:spPr>
          <a:noFill/>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458277A1-235C-4572-94B9-09824732CAFC}" type="slidenum">
              <a:rPr lang="en-US" altLang="zh-CN" smtClean="0"/>
              <a:pPr eaLnBrk="1" hangingPunct="1"/>
              <a:t>15</a:t>
            </a:fld>
            <a:endParaRPr lang="en-US" altLang="zh-CN"/>
          </a:p>
        </p:txBody>
      </p:sp>
      <p:sp>
        <p:nvSpPr>
          <p:cNvPr id="33797" name="Rectangle 2"/>
          <p:cNvSpPr txBox="1">
            <a:spLocks noChangeArrowheads="1"/>
          </p:cNvSpPr>
          <p:nvPr/>
        </p:nvSpPr>
        <p:spPr bwMode="auto">
          <a:xfrm>
            <a:off x="1006455" y="312624"/>
            <a:ext cx="8540750" cy="7921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4400" dirty="0">
                <a:solidFill>
                  <a:schemeClr val="accent2"/>
                </a:solidFill>
                <a:latin typeface="Microsoft YaHei" charset="-122"/>
                <a:ea typeface="Microsoft YaHei" charset="-122"/>
                <a:cs typeface="Microsoft YaHei" charset="-122"/>
              </a:rPr>
              <a:t>孕育期</a:t>
            </a:r>
            <a:endParaRPr lang="en-US" altLang="zh-CN" sz="2800" dirty="0">
              <a:solidFill>
                <a:schemeClr val="accent2"/>
              </a:solidFill>
              <a:latin typeface="Microsoft YaHei" charset="-122"/>
              <a:ea typeface="Microsoft YaHei" charset="-122"/>
              <a:cs typeface="Microsoft YaHei" charset="-122"/>
            </a:endParaRPr>
          </a:p>
        </p:txBody>
      </p:sp>
      <p:grpSp>
        <p:nvGrpSpPr>
          <p:cNvPr id="8" name="组合 7"/>
          <p:cNvGrpSpPr/>
          <p:nvPr/>
        </p:nvGrpSpPr>
        <p:grpSpPr>
          <a:xfrm>
            <a:off x="38373" y="2445693"/>
            <a:ext cx="4638578" cy="3631695"/>
            <a:chOff x="630843" y="1304925"/>
            <a:chExt cx="4638578" cy="3631695"/>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8925" y="1304925"/>
              <a:ext cx="2702414" cy="2199166"/>
            </a:xfrm>
            <a:prstGeom prst="rect">
              <a:avLst/>
            </a:prstGeom>
          </p:spPr>
        </p:pic>
        <p:sp>
          <p:nvSpPr>
            <p:cNvPr id="4" name="文本框 3"/>
            <p:cNvSpPr txBox="1"/>
            <p:nvPr/>
          </p:nvSpPr>
          <p:spPr>
            <a:xfrm>
              <a:off x="630843" y="3828624"/>
              <a:ext cx="4638578" cy="1107996"/>
            </a:xfrm>
            <a:prstGeom prst="rect">
              <a:avLst/>
            </a:prstGeom>
            <a:noFill/>
          </p:spPr>
          <p:txBody>
            <a:bodyPr wrap="none" rtlCol="0">
              <a:spAutoFit/>
            </a:bodyPr>
            <a:lstStyle/>
            <a:p>
              <a:pPr algn="ctr"/>
              <a:r>
                <a:rPr lang="en-US" altLang="zh-CN" sz="2400" b="1" dirty="0" err="1"/>
                <a:t>W.McCulloch</a:t>
              </a:r>
              <a:r>
                <a:rPr lang="zh-CN" altLang="en-US" sz="2400" b="1" dirty="0"/>
                <a:t>：美国神经生理学家</a:t>
              </a:r>
              <a:endParaRPr lang="en-US" altLang="zh-CN" sz="2400" b="1" dirty="0"/>
            </a:p>
            <a:p>
              <a:pPr algn="ctr"/>
              <a:r>
                <a:rPr lang="zh-CN" altLang="en-US" sz="2400" b="1" dirty="0"/>
                <a:t>第一个神经网络模型</a:t>
              </a:r>
              <a:endParaRPr lang="en-US" altLang="zh-CN" sz="2400" b="1" dirty="0"/>
            </a:p>
            <a:p>
              <a:pPr algn="ctr"/>
              <a:endParaRPr lang="zh-CN" altLang="en-US" dirty="0"/>
            </a:p>
          </p:txBody>
        </p:sp>
      </p:grpSp>
      <p:grpSp>
        <p:nvGrpSpPr>
          <p:cNvPr id="9" name="组合 8"/>
          <p:cNvGrpSpPr/>
          <p:nvPr/>
        </p:nvGrpSpPr>
        <p:grpSpPr>
          <a:xfrm>
            <a:off x="8942392" y="2445693"/>
            <a:ext cx="3249608" cy="3469043"/>
            <a:chOff x="4611498" y="1304925"/>
            <a:chExt cx="3249608" cy="3469043"/>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3996" y="1304925"/>
              <a:ext cx="2199166" cy="2199166"/>
            </a:xfrm>
            <a:prstGeom prst="rect">
              <a:avLst/>
            </a:prstGeom>
          </p:spPr>
        </p:pic>
        <p:sp>
          <p:nvSpPr>
            <p:cNvPr id="5" name="文本框 4"/>
            <p:cNvSpPr txBox="1"/>
            <p:nvPr/>
          </p:nvSpPr>
          <p:spPr>
            <a:xfrm>
              <a:off x="4611498" y="3942971"/>
              <a:ext cx="3249608" cy="830997"/>
            </a:xfrm>
            <a:prstGeom prst="rect">
              <a:avLst/>
            </a:prstGeom>
            <a:noFill/>
          </p:spPr>
          <p:txBody>
            <a:bodyPr wrap="none" rtlCol="0">
              <a:spAutoFit/>
            </a:bodyPr>
            <a:lstStyle/>
            <a:p>
              <a:pPr algn="ctr"/>
              <a:r>
                <a:rPr lang="en-US" altLang="zh-CN" sz="2400" b="1" dirty="0" err="1"/>
                <a:t>N.Wiener</a:t>
              </a:r>
              <a:r>
                <a:rPr lang="zh-CN" altLang="en-US" sz="2400" b="1" dirty="0"/>
                <a:t>：美国数学家</a:t>
              </a:r>
              <a:endParaRPr lang="en-US" altLang="zh-CN" sz="2400" b="1" dirty="0"/>
            </a:p>
            <a:p>
              <a:pPr algn="ctr"/>
              <a:r>
                <a:rPr lang="zh-CN" altLang="en-US" sz="2400" b="1" dirty="0"/>
                <a:t>控制论创始人</a:t>
              </a:r>
              <a:endParaRPr lang="zh-CN" altLang="en-US" sz="2400" dirty="0"/>
            </a:p>
          </p:txBody>
        </p:sp>
      </p:grpSp>
      <p:grpSp>
        <p:nvGrpSpPr>
          <p:cNvPr id="10" name="组合 9"/>
          <p:cNvGrpSpPr/>
          <p:nvPr/>
        </p:nvGrpSpPr>
        <p:grpSpPr>
          <a:xfrm>
            <a:off x="3816714" y="1053435"/>
            <a:ext cx="5420330" cy="3588690"/>
            <a:chOff x="6494586" y="1671096"/>
            <a:chExt cx="5420330" cy="3588690"/>
          </a:xfrm>
        </p:grpSpPr>
        <p:pic>
          <p:nvPicPr>
            <p:cNvPr id="97286" name="Picture 6" descr="阿兰·图灵"/>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1674" y="1671096"/>
              <a:ext cx="2206154" cy="27576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文本框 5"/>
            <p:cNvSpPr txBox="1"/>
            <p:nvPr/>
          </p:nvSpPr>
          <p:spPr>
            <a:xfrm>
              <a:off x="6494586" y="4428789"/>
              <a:ext cx="5420330" cy="830997"/>
            </a:xfrm>
            <a:prstGeom prst="rect">
              <a:avLst/>
            </a:prstGeom>
            <a:noFill/>
          </p:spPr>
          <p:txBody>
            <a:bodyPr wrap="none" rtlCol="0">
              <a:spAutoFit/>
            </a:bodyPr>
            <a:lstStyle/>
            <a:p>
              <a:pPr algn="ctr"/>
              <a:r>
                <a:rPr lang="en-US" altLang="zh-CN" sz="2400" b="1" dirty="0"/>
                <a:t>Allen Turing</a:t>
              </a:r>
              <a:r>
                <a:rPr lang="zh-CN" altLang="en-US" sz="2400" b="1" dirty="0"/>
                <a:t>：英国数学家，计算机之父</a:t>
              </a:r>
              <a:endParaRPr lang="en-US" altLang="zh-CN" sz="2400" b="1" dirty="0"/>
            </a:p>
            <a:p>
              <a:pPr algn="ctr"/>
              <a:r>
                <a:rPr lang="zh-CN" altLang="en-US" sz="2400" b="1" dirty="0"/>
                <a:t>可计算理论和机器思维的奠基人</a:t>
              </a:r>
            </a:p>
          </p:txBody>
        </p:sp>
      </p:grpSp>
      <p:sp>
        <p:nvSpPr>
          <p:cNvPr id="11" name="文本框 10"/>
          <p:cNvSpPr txBox="1"/>
          <p:nvPr/>
        </p:nvSpPr>
        <p:spPr>
          <a:xfrm>
            <a:off x="1540701" y="6092006"/>
            <a:ext cx="9562233" cy="523220"/>
          </a:xfrm>
          <a:prstGeom prst="rect">
            <a:avLst/>
          </a:prstGeom>
          <a:solidFill>
            <a:schemeClr val="accent6">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zh-CN" altLang="en-US" sz="2800" b="1" dirty="0">
                <a:latin typeface="仿宋_GB2312" pitchFamily="49" charset="-122"/>
                <a:ea typeface="仿宋_GB2312" pitchFamily="49" charset="-122"/>
              </a:rPr>
              <a:t>为人工智能的诞生准备了必要的思想、理论和物质技术条件</a:t>
            </a:r>
            <a:endParaRPr lang="zh-CN" altLang="en-US" sz="2800" dirty="0"/>
          </a:p>
        </p:txBody>
      </p:sp>
    </p:spTree>
    <p:extLst>
      <p:ext uri="{BB962C8B-B14F-4D97-AF65-F5344CB8AC3E}">
        <p14:creationId xmlns:p14="http://schemas.microsoft.com/office/powerpoint/2010/main" val="835159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a:xfrm>
            <a:off x="9056739" y="6356480"/>
            <a:ext cx="2743200" cy="365125"/>
          </a:xfrm>
        </p:spPr>
        <p:txBody>
          <a:bodyPr/>
          <a:lstStyle/>
          <a:p>
            <a:pPr>
              <a:defRPr/>
            </a:pPr>
            <a:fld id="{DF91D5B3-4156-459D-AEEC-23814A5382C9}" type="slidenum">
              <a:rPr lang="en-US" altLang="zh-CN" smtClean="0"/>
              <a:pPr>
                <a:defRPr/>
              </a:pPr>
              <a:t>16</a:t>
            </a:fld>
            <a:endParaRPr lang="en-US" altLang="zh-CN"/>
          </a:p>
        </p:txBody>
      </p:sp>
      <p:sp>
        <p:nvSpPr>
          <p:cNvPr id="3" name="TextBox 27"/>
          <p:cNvSpPr txBox="1"/>
          <p:nvPr/>
        </p:nvSpPr>
        <p:spPr>
          <a:xfrm>
            <a:off x="448012" y="322518"/>
            <a:ext cx="8796196" cy="646331"/>
          </a:xfrm>
          <a:prstGeom prst="rect">
            <a:avLst/>
          </a:prstGeom>
          <a:noFill/>
        </p:spPr>
        <p:txBody>
          <a:bodyPr wrap="square" rtlCol="0">
            <a:spAutoFit/>
          </a:bodyPr>
          <a:lstStyle/>
          <a:p>
            <a:r>
              <a:rPr lang="en-US" altLang="zh-CN" sz="3600" dirty="0">
                <a:latin typeface="Verdana" pitchFamily="34" charset="0"/>
                <a:ea typeface="Verdana" pitchFamily="34" charset="0"/>
                <a:cs typeface="Verdana" pitchFamily="34" charset="0"/>
              </a:rPr>
              <a:t>Artificial Intelligence (AI)</a:t>
            </a:r>
            <a:r>
              <a:rPr lang="zh-CN" altLang="en-US" sz="3600" dirty="0">
                <a:latin typeface="Microsoft YaHei" charset="-122"/>
                <a:ea typeface="Microsoft YaHei" charset="-122"/>
                <a:cs typeface="Microsoft YaHei" charset="-122"/>
              </a:rPr>
              <a:t>诞生</a:t>
            </a:r>
            <a:r>
              <a:rPr lang="en-US" altLang="zh-CN" sz="3600" dirty="0">
                <a:latin typeface="Verdana" pitchFamily="34" charset="0"/>
                <a:ea typeface="Verdana" pitchFamily="34" charset="0"/>
                <a:cs typeface="Verdana" pitchFamily="34" charset="0"/>
              </a:rPr>
              <a:t>, 1956</a:t>
            </a:r>
            <a:endParaRPr lang="zh-CN" altLang="en-US" sz="3600" dirty="0">
              <a:latin typeface="Verdana" pitchFamily="34" charset="0"/>
              <a:cs typeface="Verdana" pitchFamily="34" charset="0"/>
            </a:endParaRPr>
          </a:p>
        </p:txBody>
      </p:sp>
      <p:grpSp>
        <p:nvGrpSpPr>
          <p:cNvPr id="29" name="组合 28"/>
          <p:cNvGrpSpPr/>
          <p:nvPr/>
        </p:nvGrpSpPr>
        <p:grpSpPr>
          <a:xfrm>
            <a:off x="448012" y="1441497"/>
            <a:ext cx="10481430" cy="4929605"/>
            <a:chOff x="1568609" y="1465036"/>
            <a:chExt cx="8942411" cy="5112709"/>
          </a:xfrm>
        </p:grpSpPr>
        <p:pic>
          <p:nvPicPr>
            <p:cNvPr id="4" name="图片 3"/>
            <p:cNvPicPr>
              <a:picLocks noChangeAspect="1"/>
            </p:cNvPicPr>
            <p:nvPr/>
          </p:nvPicPr>
          <p:blipFill rotWithShape="1">
            <a:blip r:embed="rId3">
              <a:grayscl/>
              <a:extLst>
                <a:ext uri="{28A0092B-C50C-407E-A947-70E740481C1C}">
                  <a14:useLocalDpi xmlns:a14="http://schemas.microsoft.com/office/drawing/2010/main" val="0"/>
                </a:ext>
              </a:extLst>
            </a:blip>
            <a:srcRect b="17176"/>
            <a:stretch/>
          </p:blipFill>
          <p:spPr>
            <a:xfrm>
              <a:off x="1873607" y="1465036"/>
              <a:ext cx="5587853" cy="2056932"/>
            </a:xfrm>
            <a:prstGeom prst="rect">
              <a:avLst/>
            </a:prstGeom>
            <a:effectLst>
              <a:outerShdw blurRad="63500" sx="102000" sy="102000" algn="ctr" rotWithShape="0">
                <a:prstClr val="black">
                  <a:alpha val="40000"/>
                </a:prstClr>
              </a:outerShdw>
            </a:effectLst>
          </p:spPr>
        </p:pic>
        <p:sp>
          <p:nvSpPr>
            <p:cNvPr id="5" name="Text Box 2"/>
            <p:cNvSpPr txBox="1">
              <a:spLocks noChangeArrowheads="1"/>
            </p:cNvSpPr>
            <p:nvPr/>
          </p:nvSpPr>
          <p:spPr bwMode="auto">
            <a:xfrm>
              <a:off x="7694805" y="1764940"/>
              <a:ext cx="2816215"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hangingPunct="1">
                <a:spcBef>
                  <a:spcPts val="1600"/>
                </a:spcBef>
                <a:spcAft>
                  <a:spcPts val="600"/>
                </a:spcAft>
              </a:pPr>
              <a:r>
                <a:rPr kumimoji="1" lang="en-US" altLang="zh-CN" dirty="0">
                  <a:solidFill>
                    <a:srgbClr val="000000"/>
                  </a:solidFill>
                  <a:latin typeface="Verdana" panose="020B0604030504040204" pitchFamily="34" charset="0"/>
                  <a:ea typeface="Verdana" panose="020B0604030504040204" pitchFamily="34" charset="0"/>
                  <a:cs typeface="Verdana" panose="020B0604030504040204" pitchFamily="34" charset="0"/>
                </a:rPr>
                <a:t>1956</a:t>
              </a:r>
              <a:r>
                <a:rPr kumimoji="1" lang="zh-CN" altLang="en-US" dirty="0">
                  <a:solidFill>
                    <a:srgbClr val="000000"/>
                  </a:solidFill>
                  <a:latin typeface="Verdana" panose="020B0604030504040204" pitchFamily="34" charset="0"/>
                  <a:ea typeface="幼圆" panose="02010509060101010101" pitchFamily="49" charset="-122"/>
                  <a:cs typeface="Verdana" panose="020B0604030504040204" pitchFamily="34" charset="0"/>
                </a:rPr>
                <a:t>年夏</a:t>
              </a:r>
              <a:endParaRPr kumimoji="1" lang="en-US" altLang="zh-CN" dirty="0">
                <a:solidFill>
                  <a:srgbClr val="000000"/>
                </a:solidFill>
                <a:latin typeface="Verdana" panose="020B0604030504040204" pitchFamily="34" charset="0"/>
                <a:ea typeface="幼圆" panose="02010509060101010101" pitchFamily="49" charset="-122"/>
                <a:cs typeface="Verdana" panose="020B0604030504040204" pitchFamily="34" charset="0"/>
              </a:endParaRPr>
            </a:p>
            <a:p>
              <a:pPr algn="ctr" eaLnBrk="1" hangingPunct="1">
                <a:spcBef>
                  <a:spcPts val="1800"/>
                </a:spcBef>
              </a:pPr>
              <a:r>
                <a:rPr kumimoji="1" lang="zh-CN" altLang="en-US" dirty="0">
                  <a:solidFill>
                    <a:srgbClr val="000000"/>
                  </a:solidFill>
                  <a:latin typeface="Verdana" panose="020B0604030504040204" pitchFamily="34" charset="0"/>
                  <a:ea typeface="幼圆" panose="02010509060101010101" pitchFamily="49" charset="-122"/>
                  <a:cs typeface="Verdana" panose="020B0604030504040204" pitchFamily="34" charset="0"/>
                </a:rPr>
                <a:t>美国达特茅斯学院</a:t>
              </a:r>
              <a:endParaRPr kumimoji="1" lang="zh-CN" altLang="en-US" sz="3200" dirty="0">
                <a:solidFill>
                  <a:srgbClr val="FF0000"/>
                </a:solidFill>
                <a:latin typeface="Verdana" panose="020B0604030504040204" pitchFamily="34" charset="0"/>
                <a:ea typeface="幼圆" panose="02010509060101010101" pitchFamily="49" charset="-122"/>
                <a:cs typeface="Verdana" panose="020B0604030504040204" pitchFamily="34" charset="0"/>
              </a:endParaRPr>
            </a:p>
          </p:txBody>
        </p:sp>
        <p:grpSp>
          <p:nvGrpSpPr>
            <p:cNvPr id="6" name="组合 44"/>
            <p:cNvGrpSpPr/>
            <p:nvPr/>
          </p:nvGrpSpPr>
          <p:grpSpPr>
            <a:xfrm>
              <a:off x="1778250" y="3689988"/>
              <a:ext cx="1727310" cy="931580"/>
              <a:chOff x="254250" y="3779196"/>
              <a:chExt cx="1727310" cy="931580"/>
            </a:xfrm>
          </p:grpSpPr>
          <p:sp>
            <p:nvSpPr>
              <p:cNvPr id="7" name="Text Box 2"/>
              <p:cNvSpPr txBox="1">
                <a:spLocks noChangeArrowheads="1"/>
              </p:cNvSpPr>
              <p:nvPr/>
            </p:nvSpPr>
            <p:spPr bwMode="auto">
              <a:xfrm>
                <a:off x="281018" y="3779196"/>
                <a:ext cx="16737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just" eaLnBrk="1" hangingPunct="1">
                  <a:spcBef>
                    <a:spcPts val="1200"/>
                  </a:spcBef>
                  <a:spcAft>
                    <a:spcPts val="600"/>
                  </a:spcAft>
                </a:pPr>
                <a:r>
                  <a:rPr kumimoji="1" lang="en-US" altLang="zh-CN" sz="1800" dirty="0">
                    <a:solidFill>
                      <a:srgbClr val="000000"/>
                    </a:solidFill>
                    <a:latin typeface="Verdana" panose="020B0604030504040204" pitchFamily="34" charset="0"/>
                    <a:ea typeface="Verdana" panose="020B0604030504040204" pitchFamily="34" charset="0"/>
                    <a:cs typeface="Verdana" panose="020B0604030504040204" pitchFamily="34" charset="0"/>
                  </a:rPr>
                  <a:t>J. McCarthy</a:t>
                </a:r>
                <a:endParaRPr kumimoji="1" lang="zh-CN" altLang="en-US" sz="3200" dirty="0">
                  <a:solidFill>
                    <a:srgbClr val="FF0000"/>
                  </a:solidFill>
                  <a:latin typeface="Verdana" panose="020B0604030504040204" pitchFamily="34" charset="0"/>
                  <a:ea typeface="幼圆" panose="02010509060101010101" pitchFamily="49" charset="-122"/>
                  <a:cs typeface="Verdana" panose="020B0604030504040204" pitchFamily="34" charset="0"/>
                </a:endParaRPr>
              </a:p>
            </p:txBody>
          </p:sp>
          <p:sp>
            <p:nvSpPr>
              <p:cNvPr id="8" name="TextBox 24"/>
              <p:cNvSpPr txBox="1"/>
              <p:nvPr/>
            </p:nvSpPr>
            <p:spPr>
              <a:xfrm>
                <a:off x="254250" y="4126001"/>
                <a:ext cx="1727310" cy="584775"/>
              </a:xfrm>
              <a:prstGeom prst="rect">
                <a:avLst/>
              </a:prstGeom>
              <a:noFill/>
            </p:spPr>
            <p:txBody>
              <a:bodyPr wrap="square" rtlCol="0">
                <a:spAutoFit/>
              </a:bodyPr>
              <a:lstStyle/>
              <a:p>
                <a:pPr algn="ctr"/>
                <a:r>
                  <a:rPr lang="en-US" altLang="zh-CN" sz="1600" dirty="0">
                    <a:solidFill>
                      <a:srgbClr val="000000"/>
                    </a:solidFill>
                    <a:latin typeface="幼圆" panose="02010509060101010101" pitchFamily="49" charset="-122"/>
                    <a:ea typeface="幼圆" panose="02010509060101010101" pitchFamily="49" charset="-122"/>
                    <a:cs typeface="Verdana" pitchFamily="34" charset="0"/>
                  </a:rPr>
                  <a:t>“</a:t>
                </a:r>
                <a:r>
                  <a:rPr lang="zh-CN" altLang="en-US" sz="1600" dirty="0">
                    <a:solidFill>
                      <a:srgbClr val="000000"/>
                    </a:solidFill>
                    <a:latin typeface="幼圆" panose="02010509060101010101" pitchFamily="49" charset="-122"/>
                    <a:ea typeface="幼圆" panose="02010509060101010101" pitchFamily="49" charset="-122"/>
                    <a:cs typeface="Verdana" pitchFamily="34" charset="0"/>
                  </a:rPr>
                  <a:t>人工智能之父</a:t>
                </a:r>
                <a:r>
                  <a:rPr lang="en-US" altLang="zh-CN" sz="1600" dirty="0">
                    <a:solidFill>
                      <a:srgbClr val="000000"/>
                    </a:solidFill>
                    <a:latin typeface="幼圆" panose="02010509060101010101" pitchFamily="49" charset="-122"/>
                    <a:ea typeface="幼圆" panose="02010509060101010101" pitchFamily="49" charset="-122"/>
                    <a:cs typeface="Verdana" pitchFamily="34" charset="0"/>
                  </a:rPr>
                  <a:t>”</a:t>
                </a:r>
              </a:p>
              <a:p>
                <a:pPr algn="ctr"/>
                <a:r>
                  <a:rPr lang="zh-CN" altLang="en-US" sz="1600" dirty="0">
                    <a:solidFill>
                      <a:srgbClr val="000000"/>
                    </a:solidFill>
                    <a:latin typeface="幼圆" panose="02010509060101010101" pitchFamily="49" charset="-122"/>
                    <a:ea typeface="幼圆" panose="02010509060101010101" pitchFamily="49" charset="-122"/>
                    <a:cs typeface="Verdana" pitchFamily="34" charset="0"/>
                  </a:rPr>
                  <a:t>图灵奖</a:t>
                </a:r>
                <a:r>
                  <a:rPr lang="en-US" altLang="zh-CN" sz="1600" dirty="0">
                    <a:solidFill>
                      <a:srgbClr val="000000"/>
                    </a:solidFill>
                    <a:latin typeface="幼圆" panose="02010509060101010101" pitchFamily="49" charset="-122"/>
                    <a:ea typeface="幼圆" panose="02010509060101010101" pitchFamily="49" charset="-122"/>
                    <a:cs typeface="Verdana" pitchFamily="34" charset="0"/>
                  </a:rPr>
                  <a:t>(1971)</a:t>
                </a:r>
                <a:endParaRPr lang="zh-CN" altLang="en-US" sz="1600" dirty="0">
                  <a:solidFill>
                    <a:srgbClr val="000000"/>
                  </a:solidFill>
                  <a:latin typeface="幼圆" panose="02010509060101010101" pitchFamily="49" charset="-122"/>
                  <a:ea typeface="幼圆" panose="02010509060101010101" pitchFamily="49" charset="-122"/>
                  <a:cs typeface="Verdana" pitchFamily="34" charset="0"/>
                </a:endParaRPr>
              </a:p>
            </p:txBody>
          </p:sp>
        </p:grpSp>
        <p:grpSp>
          <p:nvGrpSpPr>
            <p:cNvPr id="9" name="组合 45"/>
            <p:cNvGrpSpPr/>
            <p:nvPr/>
          </p:nvGrpSpPr>
          <p:grpSpPr>
            <a:xfrm>
              <a:off x="3701488" y="3689988"/>
              <a:ext cx="2010441" cy="931580"/>
              <a:chOff x="2177487" y="3779196"/>
              <a:chExt cx="2010441" cy="931580"/>
            </a:xfrm>
          </p:grpSpPr>
          <p:sp>
            <p:nvSpPr>
              <p:cNvPr id="10" name="Text Box 2"/>
              <p:cNvSpPr txBox="1">
                <a:spLocks noChangeArrowheads="1"/>
              </p:cNvSpPr>
              <p:nvPr/>
            </p:nvSpPr>
            <p:spPr bwMode="auto">
              <a:xfrm>
                <a:off x="2423313" y="3779196"/>
                <a:ext cx="15187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hangingPunct="1">
                  <a:spcBef>
                    <a:spcPts val="1200"/>
                  </a:spcBef>
                  <a:spcAft>
                    <a:spcPts val="600"/>
                  </a:spcAft>
                </a:pPr>
                <a:r>
                  <a:rPr kumimoji="1" lang="en-US" altLang="zh-CN" sz="1800" dirty="0">
                    <a:solidFill>
                      <a:srgbClr val="000000"/>
                    </a:solidFill>
                    <a:latin typeface="Verdana" panose="020B0604030504040204" pitchFamily="34" charset="0"/>
                    <a:ea typeface="Verdana" panose="020B0604030504040204" pitchFamily="34" charset="0"/>
                    <a:cs typeface="Verdana" panose="020B0604030504040204" pitchFamily="34" charset="0"/>
                  </a:rPr>
                  <a:t>M. Minsky</a:t>
                </a:r>
                <a:endParaRPr kumimoji="1" lang="zh-CN" altLang="en-US" sz="3200" dirty="0">
                  <a:solidFill>
                    <a:srgbClr val="FF0000"/>
                  </a:solidFill>
                  <a:latin typeface="Verdana" panose="020B0604030504040204" pitchFamily="34" charset="0"/>
                  <a:ea typeface="幼圆" panose="02010509060101010101" pitchFamily="49" charset="-122"/>
                  <a:cs typeface="Verdana" panose="020B0604030504040204" pitchFamily="34" charset="0"/>
                </a:endParaRPr>
              </a:p>
            </p:txBody>
          </p:sp>
          <p:sp>
            <p:nvSpPr>
              <p:cNvPr id="11" name="TextBox 24"/>
              <p:cNvSpPr txBox="1"/>
              <p:nvPr/>
            </p:nvSpPr>
            <p:spPr>
              <a:xfrm>
                <a:off x="2177487" y="4126001"/>
                <a:ext cx="2010441" cy="584775"/>
              </a:xfrm>
              <a:prstGeom prst="rect">
                <a:avLst/>
              </a:prstGeom>
              <a:noFill/>
            </p:spPr>
            <p:txBody>
              <a:bodyPr wrap="square" rtlCol="0">
                <a:spAutoFit/>
              </a:bodyPr>
              <a:lstStyle/>
              <a:p>
                <a:pPr algn="ctr"/>
                <a:r>
                  <a:rPr lang="zh-CN" altLang="en-US" sz="1600" dirty="0">
                    <a:solidFill>
                      <a:srgbClr val="000000"/>
                    </a:solidFill>
                    <a:latin typeface="幼圆" panose="02010509060101010101" pitchFamily="49" charset="-122"/>
                    <a:ea typeface="幼圆" panose="02010509060101010101" pitchFamily="49" charset="-122"/>
                    <a:cs typeface="Verdana" pitchFamily="34" charset="0"/>
                  </a:rPr>
                  <a:t>图灵奖</a:t>
                </a:r>
                <a:r>
                  <a:rPr lang="en-US" altLang="zh-CN" sz="1600" dirty="0">
                    <a:solidFill>
                      <a:srgbClr val="000000"/>
                    </a:solidFill>
                    <a:latin typeface="幼圆" panose="02010509060101010101" pitchFamily="49" charset="-122"/>
                    <a:ea typeface="幼圆" panose="02010509060101010101" pitchFamily="49" charset="-122"/>
                    <a:cs typeface="Verdana" pitchFamily="34" charset="0"/>
                  </a:rPr>
                  <a:t>(1969)</a:t>
                </a:r>
                <a:br>
                  <a:rPr lang="en-US" altLang="zh-CN" sz="1600" dirty="0">
                    <a:solidFill>
                      <a:srgbClr val="000000"/>
                    </a:solidFill>
                    <a:latin typeface="幼圆" panose="02010509060101010101" pitchFamily="49" charset="-122"/>
                    <a:ea typeface="幼圆" panose="02010509060101010101" pitchFamily="49" charset="-122"/>
                    <a:cs typeface="Verdana" pitchFamily="34" charset="0"/>
                  </a:rPr>
                </a:br>
                <a:r>
                  <a:rPr lang="zh-CN" altLang="en-US" sz="1600" dirty="0">
                    <a:solidFill>
                      <a:srgbClr val="000000"/>
                    </a:solidFill>
                    <a:latin typeface="幼圆" panose="02010509060101010101" pitchFamily="49" charset="-122"/>
                    <a:ea typeface="幼圆" panose="02010509060101010101" pitchFamily="49" charset="-122"/>
                    <a:cs typeface="Verdana" pitchFamily="34" charset="0"/>
                  </a:rPr>
                  <a:t>富兰克林奖章</a:t>
                </a:r>
                <a:r>
                  <a:rPr lang="en-US" altLang="zh-CN" sz="1600" dirty="0">
                    <a:solidFill>
                      <a:srgbClr val="000000"/>
                    </a:solidFill>
                    <a:latin typeface="幼圆" panose="02010509060101010101" pitchFamily="49" charset="-122"/>
                    <a:ea typeface="幼圆" panose="02010509060101010101" pitchFamily="49" charset="-122"/>
                    <a:cs typeface="Verdana" pitchFamily="34" charset="0"/>
                  </a:rPr>
                  <a:t>(2001)</a:t>
                </a:r>
                <a:endParaRPr lang="zh-CN" altLang="en-US" sz="1600" dirty="0">
                  <a:solidFill>
                    <a:srgbClr val="000000"/>
                  </a:solidFill>
                  <a:latin typeface="幼圆" panose="02010509060101010101" pitchFamily="49" charset="-122"/>
                  <a:ea typeface="幼圆" panose="02010509060101010101" pitchFamily="49" charset="-122"/>
                  <a:cs typeface="Verdana" pitchFamily="34" charset="0"/>
                </a:endParaRPr>
              </a:p>
            </p:txBody>
          </p:sp>
        </p:grpSp>
        <p:grpSp>
          <p:nvGrpSpPr>
            <p:cNvPr id="12" name="组合 46"/>
            <p:cNvGrpSpPr/>
            <p:nvPr/>
          </p:nvGrpSpPr>
          <p:grpSpPr>
            <a:xfrm>
              <a:off x="5796346" y="3689988"/>
              <a:ext cx="2124043" cy="931580"/>
              <a:chOff x="4272345" y="3779196"/>
              <a:chExt cx="2124043" cy="931580"/>
            </a:xfrm>
          </p:grpSpPr>
          <p:sp>
            <p:nvSpPr>
              <p:cNvPr id="13" name="Text Box 2"/>
              <p:cNvSpPr txBox="1">
                <a:spLocks noChangeArrowheads="1"/>
              </p:cNvSpPr>
              <p:nvPr/>
            </p:nvSpPr>
            <p:spPr bwMode="auto">
              <a:xfrm>
                <a:off x="4387901" y="3779196"/>
                <a:ext cx="18929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hangingPunct="1">
                  <a:spcBef>
                    <a:spcPts val="1200"/>
                  </a:spcBef>
                  <a:spcAft>
                    <a:spcPts val="600"/>
                  </a:spcAft>
                </a:pPr>
                <a:r>
                  <a:rPr kumimoji="1" lang="en-US" altLang="zh-CN" sz="1800" dirty="0">
                    <a:solidFill>
                      <a:srgbClr val="000000"/>
                    </a:solidFill>
                    <a:latin typeface="Verdana" panose="020B0604030504040204" pitchFamily="34" charset="0"/>
                    <a:ea typeface="Verdana" panose="020B0604030504040204" pitchFamily="34" charset="0"/>
                    <a:cs typeface="Verdana" panose="020B0604030504040204" pitchFamily="34" charset="0"/>
                  </a:rPr>
                  <a:t>C. E. Shannon</a:t>
                </a:r>
                <a:endParaRPr kumimoji="1" lang="zh-CN" altLang="en-US" sz="3200" dirty="0">
                  <a:solidFill>
                    <a:srgbClr val="FF0000"/>
                  </a:solidFill>
                  <a:latin typeface="Verdana" panose="020B0604030504040204" pitchFamily="34" charset="0"/>
                  <a:ea typeface="幼圆" panose="02010509060101010101" pitchFamily="49" charset="-122"/>
                  <a:cs typeface="Verdana" panose="020B0604030504040204" pitchFamily="34" charset="0"/>
                </a:endParaRPr>
              </a:p>
            </p:txBody>
          </p:sp>
          <p:sp>
            <p:nvSpPr>
              <p:cNvPr id="14" name="TextBox 24"/>
              <p:cNvSpPr txBox="1"/>
              <p:nvPr/>
            </p:nvSpPr>
            <p:spPr>
              <a:xfrm>
                <a:off x="4272345" y="4126001"/>
                <a:ext cx="2124043" cy="584775"/>
              </a:xfrm>
              <a:prstGeom prst="rect">
                <a:avLst/>
              </a:prstGeom>
              <a:noFill/>
            </p:spPr>
            <p:txBody>
              <a:bodyPr wrap="square" rtlCol="0">
                <a:spAutoFit/>
              </a:bodyPr>
              <a:lstStyle/>
              <a:p>
                <a:pPr algn="ctr"/>
                <a:r>
                  <a:rPr lang="en-US" altLang="zh-CN" sz="1600" dirty="0">
                    <a:solidFill>
                      <a:srgbClr val="000000"/>
                    </a:solidFill>
                    <a:latin typeface="幼圆" panose="02010509060101010101" pitchFamily="49" charset="-122"/>
                    <a:ea typeface="幼圆" panose="02010509060101010101" pitchFamily="49" charset="-122"/>
                    <a:cs typeface="Verdana" pitchFamily="34" charset="0"/>
                  </a:rPr>
                  <a:t>“</a:t>
                </a:r>
                <a:r>
                  <a:rPr lang="zh-CN" altLang="en-US" sz="1600" dirty="0">
                    <a:solidFill>
                      <a:srgbClr val="000000"/>
                    </a:solidFill>
                    <a:latin typeface="幼圆" panose="02010509060101010101" pitchFamily="49" charset="-122"/>
                    <a:ea typeface="幼圆" panose="02010509060101010101" pitchFamily="49" charset="-122"/>
                    <a:cs typeface="Verdana" pitchFamily="34" charset="0"/>
                  </a:rPr>
                  <a:t>信息论之父</a:t>
                </a:r>
                <a:r>
                  <a:rPr lang="en-US" altLang="zh-CN" sz="1600" dirty="0">
                    <a:solidFill>
                      <a:srgbClr val="000000"/>
                    </a:solidFill>
                    <a:latin typeface="幼圆" panose="02010509060101010101" pitchFamily="49" charset="-122"/>
                    <a:ea typeface="幼圆" panose="02010509060101010101" pitchFamily="49" charset="-122"/>
                    <a:cs typeface="Verdana" pitchFamily="34" charset="0"/>
                  </a:rPr>
                  <a:t>”</a:t>
                </a:r>
                <a:br>
                  <a:rPr lang="en-US" altLang="zh-CN" sz="1600" dirty="0">
                    <a:solidFill>
                      <a:srgbClr val="000000"/>
                    </a:solidFill>
                    <a:latin typeface="幼圆" panose="02010509060101010101" pitchFamily="49" charset="-122"/>
                    <a:ea typeface="幼圆" panose="02010509060101010101" pitchFamily="49" charset="-122"/>
                    <a:cs typeface="Verdana" pitchFamily="34" charset="0"/>
                  </a:rPr>
                </a:br>
                <a:r>
                  <a:rPr lang="zh-CN" altLang="en-US" sz="1600" dirty="0">
                    <a:solidFill>
                      <a:srgbClr val="000000"/>
                    </a:solidFill>
                    <a:latin typeface="幼圆" panose="02010509060101010101" pitchFamily="49" charset="-122"/>
                    <a:ea typeface="幼圆" panose="02010509060101010101" pitchFamily="49" charset="-122"/>
                    <a:cs typeface="Verdana" pitchFamily="34" charset="0"/>
                  </a:rPr>
                  <a:t>国家科学奖章</a:t>
                </a:r>
                <a:r>
                  <a:rPr lang="en-US" altLang="zh-CN" sz="1600" dirty="0">
                    <a:solidFill>
                      <a:srgbClr val="000000"/>
                    </a:solidFill>
                    <a:latin typeface="幼圆" panose="02010509060101010101" pitchFamily="49" charset="-122"/>
                    <a:ea typeface="幼圆" panose="02010509060101010101" pitchFamily="49" charset="-122"/>
                    <a:cs typeface="Verdana" pitchFamily="34" charset="0"/>
                  </a:rPr>
                  <a:t>(1966)</a:t>
                </a:r>
                <a:endParaRPr lang="zh-CN" altLang="en-US" sz="1600" dirty="0">
                  <a:solidFill>
                    <a:srgbClr val="000000"/>
                  </a:solidFill>
                  <a:latin typeface="幼圆" panose="02010509060101010101" pitchFamily="49" charset="-122"/>
                  <a:ea typeface="幼圆" panose="02010509060101010101" pitchFamily="49" charset="-122"/>
                  <a:cs typeface="Verdana" pitchFamily="34" charset="0"/>
                </a:endParaRPr>
              </a:p>
            </p:txBody>
          </p:sp>
        </p:grpSp>
        <p:grpSp>
          <p:nvGrpSpPr>
            <p:cNvPr id="15" name="组合 48"/>
            <p:cNvGrpSpPr/>
            <p:nvPr/>
          </p:nvGrpSpPr>
          <p:grpSpPr>
            <a:xfrm>
              <a:off x="1568609" y="4757045"/>
              <a:ext cx="2228006" cy="931580"/>
              <a:chOff x="44609" y="4846253"/>
              <a:chExt cx="2228006" cy="931580"/>
            </a:xfrm>
          </p:grpSpPr>
          <p:sp>
            <p:nvSpPr>
              <p:cNvPr id="16" name="Text Box 2"/>
              <p:cNvSpPr txBox="1">
                <a:spLocks noChangeArrowheads="1"/>
              </p:cNvSpPr>
              <p:nvPr/>
            </p:nvSpPr>
            <p:spPr bwMode="auto">
              <a:xfrm>
                <a:off x="321725" y="4846253"/>
                <a:ext cx="16737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just" eaLnBrk="1" hangingPunct="1">
                  <a:spcBef>
                    <a:spcPts val="1200"/>
                  </a:spcBef>
                  <a:spcAft>
                    <a:spcPts val="600"/>
                  </a:spcAft>
                </a:pPr>
                <a:r>
                  <a:rPr kumimoji="1" lang="en-US" altLang="zh-CN" sz="1800" dirty="0">
                    <a:solidFill>
                      <a:srgbClr val="000000"/>
                    </a:solidFill>
                    <a:latin typeface="Verdana" panose="020B0604030504040204" pitchFamily="34" charset="0"/>
                    <a:ea typeface="Verdana" panose="020B0604030504040204" pitchFamily="34" charset="0"/>
                    <a:cs typeface="Verdana" panose="020B0604030504040204" pitchFamily="34" charset="0"/>
                  </a:rPr>
                  <a:t>H. A. Simon</a:t>
                </a:r>
                <a:endParaRPr kumimoji="1" lang="zh-CN" altLang="en-US" sz="3200" dirty="0">
                  <a:solidFill>
                    <a:srgbClr val="FF0000"/>
                  </a:solidFill>
                  <a:latin typeface="Verdana" panose="020B0604030504040204" pitchFamily="34" charset="0"/>
                  <a:ea typeface="幼圆" panose="02010509060101010101" pitchFamily="49" charset="-122"/>
                  <a:cs typeface="Verdana" panose="020B0604030504040204" pitchFamily="34" charset="0"/>
                </a:endParaRPr>
              </a:p>
            </p:txBody>
          </p:sp>
          <p:sp>
            <p:nvSpPr>
              <p:cNvPr id="17" name="TextBox 24"/>
              <p:cNvSpPr txBox="1"/>
              <p:nvPr/>
            </p:nvSpPr>
            <p:spPr>
              <a:xfrm>
                <a:off x="44609" y="5193058"/>
                <a:ext cx="2228006" cy="584775"/>
              </a:xfrm>
              <a:prstGeom prst="rect">
                <a:avLst/>
              </a:prstGeom>
              <a:noFill/>
            </p:spPr>
            <p:txBody>
              <a:bodyPr wrap="square" rtlCol="0">
                <a:spAutoFit/>
              </a:bodyPr>
              <a:lstStyle/>
              <a:p>
                <a:pPr algn="ctr"/>
                <a:r>
                  <a:rPr lang="zh-CN" altLang="en-US" sz="1600" dirty="0">
                    <a:solidFill>
                      <a:srgbClr val="000000"/>
                    </a:solidFill>
                    <a:latin typeface="幼圆" panose="02010509060101010101" pitchFamily="49" charset="-122"/>
                    <a:ea typeface="幼圆" panose="02010509060101010101" pitchFamily="49" charset="-122"/>
                    <a:cs typeface="Verdana" pitchFamily="34" charset="0"/>
                  </a:rPr>
                  <a:t>图灵奖</a:t>
                </a:r>
                <a:r>
                  <a:rPr lang="en-US" altLang="zh-CN" sz="1600" dirty="0">
                    <a:solidFill>
                      <a:srgbClr val="000000"/>
                    </a:solidFill>
                    <a:latin typeface="幼圆" panose="02010509060101010101" pitchFamily="49" charset="-122"/>
                    <a:ea typeface="幼圆" panose="02010509060101010101" pitchFamily="49" charset="-122"/>
                    <a:cs typeface="Verdana" pitchFamily="34" charset="0"/>
                  </a:rPr>
                  <a:t>(1975)</a:t>
                </a:r>
              </a:p>
              <a:p>
                <a:pPr algn="ctr"/>
                <a:r>
                  <a:rPr lang="zh-CN" altLang="en-US" sz="1600" dirty="0">
                    <a:solidFill>
                      <a:srgbClr val="000000"/>
                    </a:solidFill>
                    <a:latin typeface="幼圆" panose="02010509060101010101" pitchFamily="49" charset="-122"/>
                    <a:ea typeface="幼圆" panose="02010509060101010101" pitchFamily="49" charset="-122"/>
                    <a:cs typeface="Verdana" pitchFamily="34" charset="0"/>
                  </a:rPr>
                  <a:t>诺贝尔经济学奖</a:t>
                </a:r>
                <a:r>
                  <a:rPr lang="en-US" altLang="zh-CN" sz="1600" dirty="0">
                    <a:solidFill>
                      <a:srgbClr val="000000"/>
                    </a:solidFill>
                    <a:latin typeface="幼圆" panose="02010509060101010101" pitchFamily="49" charset="-122"/>
                    <a:ea typeface="幼圆" panose="02010509060101010101" pitchFamily="49" charset="-122"/>
                    <a:cs typeface="Verdana" pitchFamily="34" charset="0"/>
                  </a:rPr>
                  <a:t>(1978)</a:t>
                </a:r>
                <a:endParaRPr lang="zh-CN" altLang="en-US" sz="1600" dirty="0">
                  <a:solidFill>
                    <a:srgbClr val="000000"/>
                  </a:solidFill>
                  <a:latin typeface="幼圆" panose="02010509060101010101" pitchFamily="49" charset="-122"/>
                  <a:ea typeface="幼圆" panose="02010509060101010101" pitchFamily="49" charset="-122"/>
                  <a:cs typeface="Verdana" pitchFamily="34" charset="0"/>
                </a:endParaRPr>
              </a:p>
            </p:txBody>
          </p:sp>
        </p:grpSp>
        <p:grpSp>
          <p:nvGrpSpPr>
            <p:cNvPr id="18" name="组合 47"/>
            <p:cNvGrpSpPr/>
            <p:nvPr/>
          </p:nvGrpSpPr>
          <p:grpSpPr>
            <a:xfrm>
              <a:off x="8008852" y="3689988"/>
              <a:ext cx="2419487" cy="931580"/>
              <a:chOff x="6484851" y="3779196"/>
              <a:chExt cx="2419487" cy="931580"/>
            </a:xfrm>
          </p:grpSpPr>
          <p:sp>
            <p:nvSpPr>
              <p:cNvPr id="19" name="Text Box 2"/>
              <p:cNvSpPr txBox="1">
                <a:spLocks noChangeArrowheads="1"/>
              </p:cNvSpPr>
              <p:nvPr/>
            </p:nvSpPr>
            <p:spPr bwMode="auto">
              <a:xfrm>
                <a:off x="6748129" y="3779196"/>
                <a:ext cx="18929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hangingPunct="1">
                  <a:spcBef>
                    <a:spcPts val="1200"/>
                  </a:spcBef>
                  <a:spcAft>
                    <a:spcPts val="600"/>
                  </a:spcAft>
                </a:pPr>
                <a:r>
                  <a:rPr kumimoji="1" lang="en-US" altLang="zh-CN" sz="1800" dirty="0">
                    <a:solidFill>
                      <a:srgbClr val="000000"/>
                    </a:solidFill>
                    <a:latin typeface="Verdana" panose="020B0604030504040204" pitchFamily="34" charset="0"/>
                    <a:ea typeface="Verdana" panose="020B0604030504040204" pitchFamily="34" charset="0"/>
                    <a:cs typeface="Verdana" panose="020B0604030504040204" pitchFamily="34" charset="0"/>
                  </a:rPr>
                  <a:t>A. L. Samuel</a:t>
                </a:r>
                <a:endParaRPr kumimoji="1" lang="zh-CN" altLang="en-US" sz="3200" dirty="0">
                  <a:solidFill>
                    <a:srgbClr val="FF0000"/>
                  </a:solidFill>
                  <a:latin typeface="Verdana" panose="020B0604030504040204" pitchFamily="34" charset="0"/>
                  <a:ea typeface="幼圆" panose="02010509060101010101" pitchFamily="49" charset="-122"/>
                  <a:cs typeface="Verdana" panose="020B0604030504040204" pitchFamily="34" charset="0"/>
                </a:endParaRPr>
              </a:p>
            </p:txBody>
          </p:sp>
          <p:sp>
            <p:nvSpPr>
              <p:cNvPr id="20" name="TextBox 24"/>
              <p:cNvSpPr txBox="1"/>
              <p:nvPr/>
            </p:nvSpPr>
            <p:spPr>
              <a:xfrm>
                <a:off x="6484851" y="4126001"/>
                <a:ext cx="2419487" cy="584775"/>
              </a:xfrm>
              <a:prstGeom prst="rect">
                <a:avLst/>
              </a:prstGeom>
              <a:noFill/>
            </p:spPr>
            <p:txBody>
              <a:bodyPr wrap="square" rtlCol="0">
                <a:spAutoFit/>
              </a:bodyPr>
              <a:lstStyle/>
              <a:p>
                <a:pPr algn="ctr"/>
                <a:r>
                  <a:rPr lang="zh-CN" altLang="en-US" sz="1600" dirty="0">
                    <a:solidFill>
                      <a:srgbClr val="000000"/>
                    </a:solidFill>
                    <a:latin typeface="幼圆" panose="02010509060101010101" pitchFamily="49" charset="-122"/>
                    <a:ea typeface="幼圆" panose="02010509060101010101" pitchFamily="49" charset="-122"/>
                    <a:cs typeface="Verdana" pitchFamily="34" charset="0"/>
                  </a:rPr>
                  <a:t>“西洋跳棋程序”发明人</a:t>
                </a:r>
                <a:br>
                  <a:rPr lang="en-US" altLang="zh-CN" sz="1600" dirty="0">
                    <a:solidFill>
                      <a:srgbClr val="000000"/>
                    </a:solidFill>
                    <a:latin typeface="幼圆" panose="02010509060101010101" pitchFamily="49" charset="-122"/>
                    <a:ea typeface="幼圆" panose="02010509060101010101" pitchFamily="49" charset="-122"/>
                    <a:cs typeface="Verdana" pitchFamily="34" charset="0"/>
                  </a:rPr>
                </a:br>
                <a:r>
                  <a:rPr lang="en-US" altLang="zh-CN" sz="1600" dirty="0">
                    <a:solidFill>
                      <a:srgbClr val="000000"/>
                    </a:solidFill>
                    <a:latin typeface="幼圆" panose="02010509060101010101" pitchFamily="49" charset="-122"/>
                    <a:ea typeface="幼圆" panose="02010509060101010101" pitchFamily="49" charset="-122"/>
                    <a:cs typeface="Verdana" pitchFamily="34" charset="0"/>
                  </a:rPr>
                  <a:t>IEEE</a:t>
                </a:r>
                <a:r>
                  <a:rPr lang="zh-CN" altLang="en-US" sz="1600" dirty="0">
                    <a:solidFill>
                      <a:srgbClr val="000000"/>
                    </a:solidFill>
                    <a:latin typeface="幼圆" panose="02010509060101010101" pitchFamily="49" charset="-122"/>
                    <a:ea typeface="幼圆" panose="02010509060101010101" pitchFamily="49" charset="-122"/>
                    <a:cs typeface="Verdana" pitchFamily="34" charset="0"/>
                  </a:rPr>
                  <a:t>计算机先驱奖</a:t>
                </a:r>
                <a:r>
                  <a:rPr lang="en-US" altLang="zh-CN" sz="1600" dirty="0">
                    <a:solidFill>
                      <a:srgbClr val="000000"/>
                    </a:solidFill>
                    <a:latin typeface="幼圆" panose="02010509060101010101" pitchFamily="49" charset="-122"/>
                    <a:ea typeface="幼圆" panose="02010509060101010101" pitchFamily="49" charset="-122"/>
                    <a:cs typeface="Verdana" pitchFamily="34" charset="0"/>
                  </a:rPr>
                  <a:t>(1987)</a:t>
                </a:r>
                <a:endParaRPr lang="zh-CN" altLang="en-US" sz="1600" dirty="0">
                  <a:solidFill>
                    <a:srgbClr val="000000"/>
                  </a:solidFill>
                  <a:latin typeface="幼圆" panose="02010509060101010101" pitchFamily="49" charset="-122"/>
                  <a:ea typeface="幼圆" panose="02010509060101010101" pitchFamily="49" charset="-122"/>
                  <a:cs typeface="Verdana" pitchFamily="34" charset="0"/>
                </a:endParaRPr>
              </a:p>
            </p:txBody>
          </p:sp>
        </p:grpSp>
        <p:grpSp>
          <p:nvGrpSpPr>
            <p:cNvPr id="21" name="组合 49"/>
            <p:cNvGrpSpPr/>
            <p:nvPr/>
          </p:nvGrpSpPr>
          <p:grpSpPr>
            <a:xfrm>
              <a:off x="3708707" y="4760564"/>
              <a:ext cx="2124043" cy="931580"/>
              <a:chOff x="2184706" y="4849772"/>
              <a:chExt cx="2124043" cy="931580"/>
            </a:xfrm>
          </p:grpSpPr>
          <p:sp>
            <p:nvSpPr>
              <p:cNvPr id="22" name="Text Box 2"/>
              <p:cNvSpPr txBox="1">
                <a:spLocks noChangeArrowheads="1"/>
              </p:cNvSpPr>
              <p:nvPr/>
            </p:nvSpPr>
            <p:spPr bwMode="auto">
              <a:xfrm>
                <a:off x="2300262" y="4849772"/>
                <a:ext cx="18929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hangingPunct="1">
                  <a:spcBef>
                    <a:spcPts val="1200"/>
                  </a:spcBef>
                  <a:spcAft>
                    <a:spcPts val="600"/>
                  </a:spcAft>
                </a:pPr>
                <a:r>
                  <a:rPr kumimoji="1" lang="en-US" altLang="zh-CN" sz="1800" dirty="0">
                    <a:solidFill>
                      <a:srgbClr val="000000"/>
                    </a:solidFill>
                    <a:latin typeface="Verdana" panose="020B0604030504040204" pitchFamily="34" charset="0"/>
                    <a:ea typeface="Verdana" panose="020B0604030504040204" pitchFamily="34" charset="0"/>
                    <a:cs typeface="Verdana" panose="020B0604030504040204" pitchFamily="34" charset="0"/>
                  </a:rPr>
                  <a:t>A. Newell</a:t>
                </a:r>
                <a:endParaRPr kumimoji="1" lang="zh-CN" altLang="en-US" sz="3200" dirty="0">
                  <a:solidFill>
                    <a:srgbClr val="FF0000"/>
                  </a:solidFill>
                  <a:latin typeface="Verdana" panose="020B0604030504040204" pitchFamily="34" charset="0"/>
                  <a:ea typeface="幼圆" panose="02010509060101010101" pitchFamily="49" charset="-122"/>
                  <a:cs typeface="Verdana" panose="020B0604030504040204" pitchFamily="34" charset="0"/>
                </a:endParaRPr>
              </a:p>
            </p:txBody>
          </p:sp>
          <p:sp>
            <p:nvSpPr>
              <p:cNvPr id="23" name="TextBox 24"/>
              <p:cNvSpPr txBox="1"/>
              <p:nvPr/>
            </p:nvSpPr>
            <p:spPr>
              <a:xfrm>
                <a:off x="2184706" y="5196577"/>
                <a:ext cx="2124043" cy="584775"/>
              </a:xfrm>
              <a:prstGeom prst="rect">
                <a:avLst/>
              </a:prstGeom>
              <a:noFill/>
            </p:spPr>
            <p:txBody>
              <a:bodyPr wrap="square" rtlCol="0">
                <a:spAutoFit/>
              </a:bodyPr>
              <a:lstStyle/>
              <a:p>
                <a:pPr algn="ctr"/>
                <a:r>
                  <a:rPr lang="zh-CN" altLang="en-US" sz="1600" dirty="0">
                    <a:solidFill>
                      <a:srgbClr val="000000"/>
                    </a:solidFill>
                    <a:latin typeface="幼圆" panose="02010509060101010101" pitchFamily="49" charset="-122"/>
                    <a:ea typeface="幼圆" panose="02010509060101010101" pitchFamily="49" charset="-122"/>
                    <a:cs typeface="Verdana" pitchFamily="34" charset="0"/>
                  </a:rPr>
                  <a:t>图灵奖</a:t>
                </a:r>
                <a:r>
                  <a:rPr lang="en-US" altLang="zh-CN" sz="1600" dirty="0">
                    <a:solidFill>
                      <a:srgbClr val="000000"/>
                    </a:solidFill>
                    <a:latin typeface="幼圆" panose="02010509060101010101" pitchFamily="49" charset="-122"/>
                    <a:ea typeface="幼圆" panose="02010509060101010101" pitchFamily="49" charset="-122"/>
                    <a:cs typeface="Verdana" pitchFamily="34" charset="0"/>
                  </a:rPr>
                  <a:t>(1975)</a:t>
                </a:r>
                <a:br>
                  <a:rPr lang="en-US" altLang="zh-CN" sz="1600" dirty="0">
                    <a:solidFill>
                      <a:srgbClr val="000000"/>
                    </a:solidFill>
                    <a:latin typeface="幼圆" panose="02010509060101010101" pitchFamily="49" charset="-122"/>
                    <a:ea typeface="幼圆" panose="02010509060101010101" pitchFamily="49" charset="-122"/>
                    <a:cs typeface="Verdana" pitchFamily="34" charset="0"/>
                  </a:rPr>
                </a:br>
                <a:r>
                  <a:rPr lang="zh-CN" altLang="en-US" sz="1600" dirty="0">
                    <a:solidFill>
                      <a:srgbClr val="000000"/>
                    </a:solidFill>
                    <a:latin typeface="幼圆" panose="02010509060101010101" pitchFamily="49" charset="-122"/>
                    <a:ea typeface="幼圆" panose="02010509060101010101" pitchFamily="49" charset="-122"/>
                    <a:cs typeface="Verdana" pitchFamily="34" charset="0"/>
                  </a:rPr>
                  <a:t>国家科学奖章</a:t>
                </a:r>
                <a:r>
                  <a:rPr lang="en-US" altLang="zh-CN" sz="1600" dirty="0">
                    <a:solidFill>
                      <a:srgbClr val="000000"/>
                    </a:solidFill>
                    <a:latin typeface="幼圆" panose="02010509060101010101" pitchFamily="49" charset="-122"/>
                    <a:ea typeface="幼圆" panose="02010509060101010101" pitchFamily="49" charset="-122"/>
                    <a:cs typeface="Verdana" pitchFamily="34" charset="0"/>
                  </a:rPr>
                  <a:t>(1992)</a:t>
                </a:r>
                <a:endParaRPr lang="zh-CN" altLang="en-US" sz="1600" dirty="0">
                  <a:solidFill>
                    <a:srgbClr val="000000"/>
                  </a:solidFill>
                  <a:latin typeface="幼圆" panose="02010509060101010101" pitchFamily="49" charset="-122"/>
                  <a:ea typeface="幼圆" panose="02010509060101010101" pitchFamily="49" charset="-122"/>
                  <a:cs typeface="Verdana" pitchFamily="34" charset="0"/>
                </a:endParaRPr>
              </a:p>
            </p:txBody>
          </p:sp>
        </p:grpSp>
        <p:grpSp>
          <p:nvGrpSpPr>
            <p:cNvPr id="24" name="组合 50"/>
            <p:cNvGrpSpPr/>
            <p:nvPr/>
          </p:nvGrpSpPr>
          <p:grpSpPr>
            <a:xfrm>
              <a:off x="5772949" y="4760564"/>
              <a:ext cx="2419487" cy="931580"/>
              <a:chOff x="4248948" y="4849772"/>
              <a:chExt cx="2419487" cy="931580"/>
            </a:xfrm>
          </p:grpSpPr>
          <p:sp>
            <p:nvSpPr>
              <p:cNvPr id="25" name="Text Box 2"/>
              <p:cNvSpPr txBox="1">
                <a:spLocks noChangeArrowheads="1"/>
              </p:cNvSpPr>
              <p:nvPr/>
            </p:nvSpPr>
            <p:spPr bwMode="auto">
              <a:xfrm>
                <a:off x="4512226" y="4849772"/>
                <a:ext cx="18929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hangingPunct="1">
                  <a:spcBef>
                    <a:spcPts val="1200"/>
                  </a:spcBef>
                  <a:spcAft>
                    <a:spcPts val="600"/>
                  </a:spcAft>
                </a:pPr>
                <a:r>
                  <a:rPr kumimoji="1" lang="en-US" altLang="zh-CN" sz="1800" dirty="0">
                    <a:solidFill>
                      <a:srgbClr val="000000"/>
                    </a:solidFill>
                    <a:latin typeface="Verdana" panose="020B0604030504040204" pitchFamily="34" charset="0"/>
                    <a:ea typeface="Verdana" panose="020B0604030504040204" pitchFamily="34" charset="0"/>
                    <a:cs typeface="Verdana" panose="020B0604030504040204" pitchFamily="34" charset="0"/>
                  </a:rPr>
                  <a:t>N. Rochester</a:t>
                </a:r>
                <a:endParaRPr kumimoji="1" lang="zh-CN" altLang="en-US" sz="3200" dirty="0">
                  <a:solidFill>
                    <a:srgbClr val="FF0000"/>
                  </a:solidFill>
                  <a:latin typeface="Verdana" panose="020B0604030504040204" pitchFamily="34" charset="0"/>
                  <a:ea typeface="幼圆" panose="02010509060101010101" pitchFamily="49" charset="-122"/>
                  <a:cs typeface="Verdana" panose="020B0604030504040204" pitchFamily="34" charset="0"/>
                </a:endParaRPr>
              </a:p>
            </p:txBody>
          </p:sp>
          <p:sp>
            <p:nvSpPr>
              <p:cNvPr id="26" name="TextBox 24"/>
              <p:cNvSpPr txBox="1"/>
              <p:nvPr/>
            </p:nvSpPr>
            <p:spPr>
              <a:xfrm>
                <a:off x="4248948" y="5196577"/>
                <a:ext cx="2419487" cy="584775"/>
              </a:xfrm>
              <a:prstGeom prst="rect">
                <a:avLst/>
              </a:prstGeom>
              <a:noFill/>
            </p:spPr>
            <p:txBody>
              <a:bodyPr wrap="square" rtlCol="0">
                <a:spAutoFit/>
              </a:bodyPr>
              <a:lstStyle/>
              <a:p>
                <a:pPr algn="ctr"/>
                <a:r>
                  <a:rPr lang="en-US" altLang="zh-CN" sz="1600" dirty="0">
                    <a:solidFill>
                      <a:srgbClr val="000000"/>
                    </a:solidFill>
                    <a:latin typeface="幼圆" panose="02010509060101010101" pitchFamily="49" charset="-122"/>
                    <a:ea typeface="幼圆" panose="02010509060101010101" pitchFamily="49" charset="-122"/>
                    <a:cs typeface="Verdana" pitchFamily="34" charset="0"/>
                  </a:rPr>
                  <a:t>IBM 701</a:t>
                </a:r>
                <a:r>
                  <a:rPr lang="zh-CN" altLang="en-US" sz="1600" dirty="0">
                    <a:solidFill>
                      <a:srgbClr val="000000"/>
                    </a:solidFill>
                    <a:latin typeface="幼圆" panose="02010509060101010101" pitchFamily="49" charset="-122"/>
                    <a:ea typeface="幼圆" panose="02010509060101010101" pitchFamily="49" charset="-122"/>
                    <a:cs typeface="Verdana" pitchFamily="34" charset="0"/>
                  </a:rPr>
                  <a:t>总设计师</a:t>
                </a:r>
                <a:br>
                  <a:rPr lang="en-US" altLang="zh-CN" sz="1600" dirty="0">
                    <a:solidFill>
                      <a:srgbClr val="000000"/>
                    </a:solidFill>
                    <a:latin typeface="幼圆" panose="02010509060101010101" pitchFamily="49" charset="-122"/>
                    <a:ea typeface="幼圆" panose="02010509060101010101" pitchFamily="49" charset="-122"/>
                    <a:cs typeface="Verdana" pitchFamily="34" charset="0"/>
                  </a:rPr>
                </a:br>
                <a:r>
                  <a:rPr lang="en-US" altLang="zh-CN" sz="1600" dirty="0">
                    <a:solidFill>
                      <a:srgbClr val="000000"/>
                    </a:solidFill>
                    <a:latin typeface="幼圆" panose="02010509060101010101" pitchFamily="49" charset="-122"/>
                    <a:ea typeface="幼圆" panose="02010509060101010101" pitchFamily="49" charset="-122"/>
                    <a:cs typeface="Verdana" pitchFamily="34" charset="0"/>
                  </a:rPr>
                  <a:t>IEEE</a:t>
                </a:r>
                <a:r>
                  <a:rPr lang="zh-CN" altLang="en-US" sz="1600" dirty="0">
                    <a:solidFill>
                      <a:srgbClr val="000000"/>
                    </a:solidFill>
                    <a:latin typeface="幼圆" panose="02010509060101010101" pitchFamily="49" charset="-122"/>
                    <a:ea typeface="幼圆" panose="02010509060101010101" pitchFamily="49" charset="-122"/>
                    <a:cs typeface="Verdana" pitchFamily="34" charset="0"/>
                  </a:rPr>
                  <a:t>计算机先驱奖</a:t>
                </a:r>
                <a:r>
                  <a:rPr lang="en-US" altLang="zh-CN" sz="1600" dirty="0">
                    <a:solidFill>
                      <a:srgbClr val="000000"/>
                    </a:solidFill>
                    <a:latin typeface="幼圆" panose="02010509060101010101" pitchFamily="49" charset="-122"/>
                    <a:ea typeface="幼圆" panose="02010509060101010101" pitchFamily="49" charset="-122"/>
                    <a:cs typeface="Verdana" pitchFamily="34" charset="0"/>
                  </a:rPr>
                  <a:t>(1984)</a:t>
                </a:r>
                <a:endParaRPr lang="zh-CN" altLang="en-US" sz="1600" dirty="0">
                  <a:solidFill>
                    <a:srgbClr val="000000"/>
                  </a:solidFill>
                  <a:latin typeface="幼圆" panose="02010509060101010101" pitchFamily="49" charset="-122"/>
                  <a:ea typeface="幼圆" panose="02010509060101010101" pitchFamily="49" charset="-122"/>
                  <a:cs typeface="Verdana" pitchFamily="34" charset="0"/>
                </a:endParaRPr>
              </a:p>
            </p:txBody>
          </p:sp>
        </p:grpSp>
        <p:sp>
          <p:nvSpPr>
            <p:cNvPr id="27" name="Text Box 2"/>
            <p:cNvSpPr txBox="1">
              <a:spLocks noChangeArrowheads="1"/>
            </p:cNvSpPr>
            <p:nvPr/>
          </p:nvSpPr>
          <p:spPr bwMode="auto">
            <a:xfrm>
              <a:off x="8272130" y="4751918"/>
              <a:ext cx="18929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hangingPunct="1">
                <a:spcBef>
                  <a:spcPts val="1200"/>
                </a:spcBef>
                <a:spcAft>
                  <a:spcPts val="600"/>
                </a:spcAft>
              </a:pPr>
              <a:r>
                <a:rPr kumimoji="1" lang="en-US" altLang="zh-CN" sz="1800" dirty="0">
                  <a:solidFill>
                    <a:srgbClr val="000000"/>
                  </a:solidFill>
                  <a:latin typeface="Verdana" panose="020B0604030504040204" pitchFamily="34" charset="0"/>
                  <a:ea typeface="Verdana" panose="020B0604030504040204" pitchFamily="34" charset="0"/>
                  <a:cs typeface="Verdana" panose="020B0604030504040204" pitchFamily="34" charset="0"/>
                </a:rPr>
                <a:t>……</a:t>
              </a:r>
              <a:r>
                <a:rPr kumimoji="1" lang="zh-CN" altLang="en-US" sz="1800" dirty="0">
                  <a:solidFill>
                    <a:srgbClr val="000000"/>
                  </a:solidFill>
                  <a:latin typeface="Verdana" panose="020B0604030504040204" pitchFamily="34" charset="0"/>
                  <a:ea typeface="Verdana" panose="020B0604030504040204" pitchFamily="34" charset="0"/>
                  <a:cs typeface="Verdana" panose="020B0604030504040204" pitchFamily="34" charset="0"/>
                </a:rPr>
                <a:t>等</a:t>
              </a:r>
              <a:r>
                <a:rPr kumimoji="1" lang="en-US" altLang="zh-CN" sz="1800" dirty="0">
                  <a:solidFill>
                    <a:srgbClr val="000000"/>
                  </a:solidFill>
                  <a:latin typeface="Verdana" panose="020B0604030504040204" pitchFamily="34" charset="0"/>
                  <a:ea typeface="Verdana" panose="020B0604030504040204" pitchFamily="34" charset="0"/>
                  <a:cs typeface="Verdana" panose="020B0604030504040204" pitchFamily="34" charset="0"/>
                </a:rPr>
                <a:t>10</a:t>
              </a:r>
              <a:r>
                <a:rPr kumimoji="1" lang="zh-CN" altLang="en-US" sz="1800" dirty="0">
                  <a:solidFill>
                    <a:srgbClr val="000000"/>
                  </a:solidFill>
                  <a:latin typeface="Verdana" panose="020B0604030504040204" pitchFamily="34" charset="0"/>
                  <a:ea typeface="Verdana" panose="020B0604030504040204" pitchFamily="34" charset="0"/>
                  <a:cs typeface="Verdana" panose="020B0604030504040204" pitchFamily="34" charset="0"/>
                </a:rPr>
                <a:t>人</a:t>
              </a:r>
              <a:endParaRPr kumimoji="1" lang="zh-CN" altLang="en-US" sz="3200" dirty="0">
                <a:solidFill>
                  <a:srgbClr val="FF0000"/>
                </a:solidFill>
                <a:latin typeface="Verdana" panose="020B0604030504040204" pitchFamily="34" charset="0"/>
                <a:ea typeface="幼圆" panose="02010509060101010101" pitchFamily="49" charset="-122"/>
                <a:cs typeface="Verdana" panose="020B0604030504040204" pitchFamily="34" charset="0"/>
              </a:endParaRPr>
            </a:p>
          </p:txBody>
        </p:sp>
        <p:sp>
          <p:nvSpPr>
            <p:cNvPr id="28" name="Text Box 2"/>
            <p:cNvSpPr txBox="1">
              <a:spLocks noChangeArrowheads="1"/>
            </p:cNvSpPr>
            <p:nvPr/>
          </p:nvSpPr>
          <p:spPr bwMode="auto">
            <a:xfrm>
              <a:off x="6743513" y="6035091"/>
              <a:ext cx="3568475" cy="542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just" eaLnBrk="1" hangingPunct="1">
                <a:spcBef>
                  <a:spcPts val="1600"/>
                </a:spcBef>
                <a:spcAft>
                  <a:spcPts val="600"/>
                </a:spcAft>
              </a:pPr>
              <a:r>
                <a:rPr kumimoji="1" lang="zh-CN" altLang="en-US" sz="2800" dirty="0">
                  <a:solidFill>
                    <a:srgbClr val="FF0000"/>
                  </a:solidFill>
                  <a:latin typeface="Verdana" panose="020B0604030504040204" pitchFamily="34" charset="0"/>
                  <a:ea typeface="幼圆" panose="02010509060101010101" pitchFamily="49" charset="-122"/>
                  <a:cs typeface="Verdana" panose="020B0604030504040204" pitchFamily="34" charset="0"/>
                </a:rPr>
                <a:t>诞生了人工智能这一学科</a:t>
              </a:r>
              <a:endParaRPr kumimoji="1" lang="zh-CN" altLang="en-US" sz="3200" dirty="0">
                <a:solidFill>
                  <a:srgbClr val="FF0000"/>
                </a:solidFill>
                <a:latin typeface="Verdana" panose="020B0604030504040204" pitchFamily="34" charset="0"/>
                <a:ea typeface="幼圆" panose="02010509060101010101" pitchFamily="49" charset="-122"/>
                <a:cs typeface="Verdana" panose="020B0604030504040204" pitchFamily="34" charset="0"/>
              </a:endParaRPr>
            </a:p>
          </p:txBody>
        </p:sp>
      </p:grpSp>
      <p:sp>
        <p:nvSpPr>
          <p:cNvPr id="30" name="文本框 29"/>
          <p:cNvSpPr txBox="1"/>
          <p:nvPr/>
        </p:nvSpPr>
        <p:spPr>
          <a:xfrm>
            <a:off x="977824" y="5601661"/>
            <a:ext cx="4163282" cy="1015663"/>
          </a:xfrm>
          <a:prstGeom prst="rect">
            <a:avLst/>
          </a:prstGeom>
          <a:noFill/>
        </p:spPr>
        <p:txBody>
          <a:bodyPr wrap="square" rtlCol="0">
            <a:spAutoFit/>
          </a:bodyPr>
          <a:lstStyle/>
          <a:p>
            <a:r>
              <a:rPr lang="zh-CN" altLang="en-US" sz="3200" dirty="0">
                <a:solidFill>
                  <a:srgbClr val="FF0000"/>
                </a:solidFill>
                <a:latin typeface="Times New Roman" pitchFamily="18" charset="0"/>
                <a:ea typeface="黑体" pitchFamily="49" charset="-122"/>
                <a:cs typeface="Times New Roman" pitchFamily="18" charset="0"/>
              </a:rPr>
              <a:t>目标：</a:t>
            </a:r>
            <a:r>
              <a:rPr lang="en-US" altLang="zh-CN" sz="2800" dirty="0">
                <a:solidFill>
                  <a:srgbClr val="FF0000"/>
                </a:solidFill>
                <a:latin typeface="Times New Roman" pitchFamily="18" charset="0"/>
                <a:ea typeface="黑体" pitchFamily="49" charset="-122"/>
                <a:cs typeface="Times New Roman" pitchFamily="18" charset="0"/>
              </a:rPr>
              <a:t>10</a:t>
            </a:r>
            <a:r>
              <a:rPr lang="zh-CN" altLang="en-US" sz="2800" dirty="0">
                <a:solidFill>
                  <a:srgbClr val="FF0000"/>
                </a:solidFill>
                <a:latin typeface="Times New Roman" pitchFamily="18" charset="0"/>
                <a:ea typeface="黑体" pitchFamily="49" charset="-122"/>
                <a:cs typeface="Times New Roman" pitchFamily="18" charset="0"/>
              </a:rPr>
              <a:t>个人</a:t>
            </a:r>
            <a:r>
              <a:rPr lang="en-US" altLang="zh-CN" sz="2800" dirty="0">
                <a:solidFill>
                  <a:srgbClr val="FF0000"/>
                </a:solidFill>
                <a:latin typeface="Times New Roman" pitchFamily="18" charset="0"/>
                <a:ea typeface="黑体" pitchFamily="49" charset="-122"/>
                <a:cs typeface="Times New Roman" pitchFamily="18" charset="0"/>
              </a:rPr>
              <a:t>2</a:t>
            </a:r>
            <a:r>
              <a:rPr lang="zh-CN" altLang="en-US" sz="2800" dirty="0">
                <a:solidFill>
                  <a:srgbClr val="FF0000"/>
                </a:solidFill>
                <a:latin typeface="Times New Roman" pitchFamily="18" charset="0"/>
                <a:ea typeface="黑体" pitchFamily="49" charset="-122"/>
                <a:cs typeface="Times New Roman" pitchFamily="18" charset="0"/>
              </a:rPr>
              <a:t>个月设计出具有真正智能的计算机</a:t>
            </a:r>
            <a:endParaRPr lang="zh-CN" altLang="en-US" sz="2800" dirty="0"/>
          </a:p>
        </p:txBody>
      </p:sp>
      <p:sp>
        <p:nvSpPr>
          <p:cNvPr id="31" name="右箭头 30"/>
          <p:cNvSpPr/>
          <p:nvPr/>
        </p:nvSpPr>
        <p:spPr>
          <a:xfrm>
            <a:off x="5304412" y="5962389"/>
            <a:ext cx="1133966" cy="394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444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2"/>
          <p:cNvSpPr>
            <a:spLocks noGrp="1"/>
          </p:cNvSpPr>
          <p:nvPr>
            <p:ph idx="1"/>
          </p:nvPr>
        </p:nvSpPr>
        <p:spPr>
          <a:xfrm>
            <a:off x="425885" y="1412875"/>
            <a:ext cx="11340230" cy="4713288"/>
          </a:xfrm>
        </p:spPr>
        <p:txBody>
          <a:bodyPr>
            <a:normAutofit/>
          </a:bodyPr>
          <a:lstStyle/>
          <a:p>
            <a:pPr eaLnBrk="1" hangingPunct="1">
              <a:lnSpc>
                <a:spcPct val="100000"/>
              </a:lnSpc>
            </a:pPr>
            <a:r>
              <a:rPr lang="zh-CN" altLang="en-US" dirty="0"/>
              <a:t>关于人工智能的基本认知：</a:t>
            </a:r>
            <a:endParaRPr lang="en-US" altLang="zh-CN" dirty="0"/>
          </a:p>
          <a:p>
            <a:pPr lvl="1" eaLnBrk="1" hangingPunct="1">
              <a:lnSpc>
                <a:spcPct val="100000"/>
              </a:lnSpc>
            </a:pPr>
            <a:r>
              <a:rPr lang="zh-CN" altLang="en-US" b="1" dirty="0"/>
              <a:t>认为</a:t>
            </a:r>
            <a:r>
              <a:rPr lang="zh-CN" altLang="en-US" b="1" dirty="0">
                <a:solidFill>
                  <a:srgbClr val="FF0000"/>
                </a:solidFill>
              </a:rPr>
              <a:t>逻辑推理能力</a:t>
            </a:r>
            <a:r>
              <a:rPr lang="zh-CN" altLang="en-US" b="1" dirty="0"/>
              <a:t>是人类智能的根本，因此，具有智能的机器需要能够“像人一样的进行逻辑思考”</a:t>
            </a:r>
            <a:endParaRPr lang="en-US" altLang="zh-CN" b="1" dirty="0"/>
          </a:p>
          <a:p>
            <a:pPr eaLnBrk="1" hangingPunct="1">
              <a:lnSpc>
                <a:spcPct val="100000"/>
              </a:lnSpc>
            </a:pPr>
            <a:r>
              <a:rPr lang="zh-CN" altLang="en-US" dirty="0"/>
              <a:t>代表作</a:t>
            </a:r>
            <a:endParaRPr lang="en-US" altLang="zh-CN" dirty="0"/>
          </a:p>
          <a:p>
            <a:pPr lvl="1">
              <a:lnSpc>
                <a:spcPct val="100000"/>
              </a:lnSpc>
            </a:pPr>
            <a:r>
              <a:rPr lang="zh-CN" altLang="en-US" b="1" dirty="0"/>
              <a:t>定理证明器</a:t>
            </a:r>
            <a:r>
              <a:rPr lang="en-US" altLang="zh-CN" b="1" dirty="0"/>
              <a:t>/</a:t>
            </a:r>
            <a:r>
              <a:rPr lang="zh-CN" altLang="en-US" b="1" dirty="0"/>
              <a:t>通用问题求解机</a:t>
            </a:r>
            <a:endParaRPr lang="en-US" altLang="zh-CN" b="1" dirty="0"/>
          </a:p>
          <a:p>
            <a:pPr lvl="2">
              <a:lnSpc>
                <a:spcPct val="100000"/>
              </a:lnSpc>
            </a:pPr>
            <a:r>
              <a:rPr lang="zh-CN" altLang="en-US" b="1" dirty="0"/>
              <a:t>证明了</a:t>
            </a:r>
            <a:r>
              <a:rPr lang="en-US" altLang="zh-CN" b="1" dirty="0"/>
              <a:t>《</a:t>
            </a:r>
            <a:r>
              <a:rPr lang="zh-CN" altLang="en-US" b="1" dirty="0"/>
              <a:t>数学原理</a:t>
            </a:r>
            <a:r>
              <a:rPr lang="en-US" altLang="zh-CN" b="1" dirty="0"/>
              <a:t>》</a:t>
            </a:r>
            <a:r>
              <a:rPr lang="zh-CN" altLang="en-US" b="1" dirty="0"/>
              <a:t>上的</a:t>
            </a:r>
            <a:r>
              <a:rPr lang="en-US" altLang="zh-CN" b="1" dirty="0"/>
              <a:t>52</a:t>
            </a:r>
            <a:r>
              <a:rPr lang="zh-CN" altLang="en-US" b="1" dirty="0"/>
              <a:t>个定理</a:t>
            </a:r>
            <a:endParaRPr lang="en-US" altLang="zh-CN" b="1" dirty="0"/>
          </a:p>
          <a:p>
            <a:pPr lvl="2">
              <a:lnSpc>
                <a:spcPct val="100000"/>
              </a:lnSpc>
            </a:pPr>
            <a:r>
              <a:rPr lang="zh-CN" altLang="en-US" b="1" dirty="0"/>
              <a:t>汉诺塔、人羊过河、猴子摘香蕉等</a:t>
            </a:r>
            <a:r>
              <a:rPr lang="en-US" altLang="zh-CN" b="1" dirty="0"/>
              <a:t>11</a:t>
            </a:r>
            <a:r>
              <a:rPr lang="zh-CN" altLang="en-US" b="1" dirty="0"/>
              <a:t>个问题</a:t>
            </a:r>
            <a:endParaRPr lang="en-US" altLang="zh-CN" b="1" dirty="0"/>
          </a:p>
          <a:p>
            <a:pPr lvl="1">
              <a:lnSpc>
                <a:spcPct val="100000"/>
              </a:lnSpc>
            </a:pPr>
            <a:r>
              <a:rPr lang="zh-CN" altLang="en-US" b="1" dirty="0"/>
              <a:t>跳棋程序</a:t>
            </a:r>
            <a:endParaRPr lang="en-US" altLang="zh-CN" b="1" dirty="0"/>
          </a:p>
          <a:p>
            <a:pPr lvl="2" eaLnBrk="1" hangingPunct="1">
              <a:lnSpc>
                <a:spcPct val="100000"/>
              </a:lnSpc>
            </a:pPr>
            <a:r>
              <a:rPr lang="en-US" altLang="zh-CN" b="1" dirty="0"/>
              <a:t>1959</a:t>
            </a:r>
            <a:r>
              <a:rPr lang="zh-CN" altLang="en-US" b="1" dirty="0"/>
              <a:t>年击败了塞缪尔本人，</a:t>
            </a:r>
            <a:r>
              <a:rPr lang="en-US" altLang="zh-CN" b="1" dirty="0"/>
              <a:t>1962</a:t>
            </a:r>
            <a:r>
              <a:rPr lang="zh-CN" altLang="en-US" b="1" dirty="0"/>
              <a:t>年又击败了一个州的冠军</a:t>
            </a:r>
          </a:p>
          <a:p>
            <a:pPr lvl="1" eaLnBrk="1" hangingPunct="1">
              <a:lnSpc>
                <a:spcPct val="100000"/>
              </a:lnSpc>
            </a:pPr>
            <a:r>
              <a:rPr lang="zh-CN" altLang="en-US" b="1" dirty="0"/>
              <a:t>机器翻译机</a:t>
            </a:r>
            <a:endParaRPr lang="en-US" altLang="zh-CN" b="1" dirty="0"/>
          </a:p>
        </p:txBody>
      </p:sp>
      <p:sp>
        <p:nvSpPr>
          <p:cNvPr id="37891" name="灯片编号占位符 3"/>
          <p:cNvSpPr>
            <a:spLocks noGrp="1"/>
          </p:cNvSpPr>
          <p:nvPr>
            <p:ph type="sldNum" sz="quarter" idx="12"/>
          </p:nvPr>
        </p:nvSpPr>
        <p:spPr>
          <a:noFill/>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A9E93E54-F6F7-47EA-BAEF-9F62C044FCB3}" type="slidenum">
              <a:rPr lang="en-US" altLang="zh-CN" smtClean="0"/>
              <a:pPr eaLnBrk="1" hangingPunct="1"/>
              <a:t>17</a:t>
            </a:fld>
            <a:endParaRPr lang="en-US" altLang="zh-CN"/>
          </a:p>
        </p:txBody>
      </p:sp>
      <p:sp>
        <p:nvSpPr>
          <p:cNvPr id="6" name="Rectangle 2"/>
          <p:cNvSpPr txBox="1">
            <a:spLocks noChangeArrowheads="1"/>
          </p:cNvSpPr>
          <p:nvPr/>
        </p:nvSpPr>
        <p:spPr bwMode="auto">
          <a:xfrm>
            <a:off x="114821" y="343445"/>
            <a:ext cx="8229600" cy="8392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a:solidFill>
                  <a:schemeClr val="accent2"/>
                </a:solidFill>
                <a:latin typeface="Microsoft YaHei" charset="-122"/>
                <a:ea typeface="Microsoft YaHei" charset="-122"/>
                <a:cs typeface="Microsoft YaHei" charset="-122"/>
              </a:defRPr>
            </a:lvl1pPr>
            <a:lvl2pPr algn="ctr" rtl="0" eaLnBrk="0" fontAlgn="base" hangingPunct="0">
              <a:spcBef>
                <a:spcPct val="0"/>
              </a:spcBef>
              <a:spcAft>
                <a:spcPct val="0"/>
              </a:spcAft>
              <a:defRPr sz="4400" b="1">
                <a:solidFill>
                  <a:schemeClr val="accent2"/>
                </a:solidFill>
                <a:latin typeface="方正姚体" pitchFamily="2" charset="-122"/>
                <a:ea typeface="方正姚体" pitchFamily="2" charset="-122"/>
              </a:defRPr>
            </a:lvl2pPr>
            <a:lvl3pPr algn="ctr" rtl="0" eaLnBrk="0" fontAlgn="base" hangingPunct="0">
              <a:spcBef>
                <a:spcPct val="0"/>
              </a:spcBef>
              <a:spcAft>
                <a:spcPct val="0"/>
              </a:spcAft>
              <a:defRPr sz="4400" b="1">
                <a:solidFill>
                  <a:schemeClr val="accent2"/>
                </a:solidFill>
                <a:latin typeface="方正姚体" pitchFamily="2" charset="-122"/>
                <a:ea typeface="方正姚体" pitchFamily="2" charset="-122"/>
              </a:defRPr>
            </a:lvl3pPr>
            <a:lvl4pPr algn="ctr" rtl="0" eaLnBrk="0" fontAlgn="base" hangingPunct="0">
              <a:spcBef>
                <a:spcPct val="0"/>
              </a:spcBef>
              <a:spcAft>
                <a:spcPct val="0"/>
              </a:spcAft>
              <a:defRPr sz="4400" b="1">
                <a:solidFill>
                  <a:schemeClr val="accent2"/>
                </a:solidFill>
                <a:latin typeface="方正姚体" pitchFamily="2" charset="-122"/>
                <a:ea typeface="方正姚体" pitchFamily="2" charset="-122"/>
              </a:defRPr>
            </a:lvl4pPr>
            <a:lvl5pPr algn="ctr" rtl="0" eaLnBrk="0" fontAlgn="base" hangingPunct="0">
              <a:spcBef>
                <a:spcPct val="0"/>
              </a:spcBef>
              <a:spcAft>
                <a:spcPct val="0"/>
              </a:spcAft>
              <a:defRPr sz="4400" b="1">
                <a:solidFill>
                  <a:schemeClr val="accent2"/>
                </a:solidFill>
                <a:latin typeface="方正姚体" pitchFamily="2" charset="-122"/>
                <a:ea typeface="方正姚体" pitchFamily="2" charset="-122"/>
              </a:defRPr>
            </a:lvl5pPr>
            <a:lvl6pPr marL="457200" algn="ctr" rtl="0" fontAlgn="base">
              <a:spcBef>
                <a:spcPct val="0"/>
              </a:spcBef>
              <a:spcAft>
                <a:spcPct val="0"/>
              </a:spcAft>
              <a:defRPr sz="4400" b="1">
                <a:solidFill>
                  <a:srgbClr val="FF0000"/>
                </a:solidFill>
                <a:latin typeface="Arial" pitchFamily="34" charset="0"/>
                <a:ea typeface="宋体" pitchFamily="2" charset="-122"/>
              </a:defRPr>
            </a:lvl6pPr>
            <a:lvl7pPr marL="914400" algn="ctr" rtl="0" fontAlgn="base">
              <a:spcBef>
                <a:spcPct val="0"/>
              </a:spcBef>
              <a:spcAft>
                <a:spcPct val="0"/>
              </a:spcAft>
              <a:defRPr sz="4400" b="1">
                <a:solidFill>
                  <a:srgbClr val="FF0000"/>
                </a:solidFill>
                <a:latin typeface="Arial" pitchFamily="34" charset="0"/>
                <a:ea typeface="宋体" pitchFamily="2" charset="-122"/>
              </a:defRPr>
            </a:lvl7pPr>
            <a:lvl8pPr marL="1371600" algn="ctr" rtl="0" fontAlgn="base">
              <a:spcBef>
                <a:spcPct val="0"/>
              </a:spcBef>
              <a:spcAft>
                <a:spcPct val="0"/>
              </a:spcAft>
              <a:defRPr sz="4400" b="1">
                <a:solidFill>
                  <a:srgbClr val="FF0000"/>
                </a:solidFill>
                <a:latin typeface="Arial" pitchFamily="34" charset="0"/>
                <a:ea typeface="宋体" pitchFamily="2" charset="-122"/>
              </a:defRPr>
            </a:lvl8pPr>
            <a:lvl9pPr marL="1828800" algn="ctr" rtl="0" fontAlgn="base">
              <a:spcBef>
                <a:spcPct val="0"/>
              </a:spcBef>
              <a:spcAft>
                <a:spcPct val="0"/>
              </a:spcAft>
              <a:defRPr sz="4400" b="1">
                <a:solidFill>
                  <a:srgbClr val="FF0000"/>
                </a:solidFill>
                <a:latin typeface="Arial" pitchFamily="34" charset="0"/>
                <a:ea typeface="宋体" pitchFamily="2" charset="-122"/>
              </a:defRPr>
            </a:lvl9pPr>
          </a:lstStyle>
          <a:p>
            <a:pPr eaLnBrk="1" hangingPunct="1"/>
            <a:r>
              <a:rPr lang="zh-CN" altLang="mr-IN" sz="4000" kern="0" dirty="0">
                <a:solidFill>
                  <a:schemeClr val="tx1"/>
                </a:solidFill>
                <a:latin typeface="Times New Roman" pitchFamily="18" charset="0"/>
              </a:rPr>
              <a:t>推理期（</a:t>
            </a:r>
            <a:r>
              <a:rPr lang="mr-IN" altLang="zh-CN" sz="4000" kern="0" dirty="0">
                <a:solidFill>
                  <a:schemeClr val="tx1"/>
                </a:solidFill>
                <a:latin typeface="Times New Roman" pitchFamily="18" charset="0"/>
              </a:rPr>
              <a:t>1956----1960</a:t>
            </a:r>
            <a:r>
              <a:rPr lang="zh-CN" altLang="mr-IN" sz="4000" kern="0" dirty="0">
                <a:solidFill>
                  <a:schemeClr val="tx1"/>
                </a:solidFill>
                <a:latin typeface="Times New Roman" pitchFamily="18" charset="0"/>
              </a:rPr>
              <a:t>年代末）</a:t>
            </a:r>
            <a:br>
              <a:rPr lang="zh-CN" altLang="mr-IN" sz="4000" kern="0" dirty="0">
                <a:solidFill>
                  <a:schemeClr val="tx1"/>
                </a:solidFill>
                <a:latin typeface="Times New Roman" pitchFamily="18" charset="0"/>
              </a:rPr>
            </a:br>
            <a:endParaRPr lang="en-US" altLang="zh-CN" sz="2400" kern="0" dirty="0">
              <a:solidFill>
                <a:schemeClr val="tx1"/>
              </a:solidFill>
              <a:latin typeface="Times New Roman" pitchFamily="18" charset="0"/>
            </a:endParaRPr>
          </a:p>
        </p:txBody>
      </p:sp>
    </p:spTree>
    <p:extLst>
      <p:ext uri="{BB962C8B-B14F-4D97-AF65-F5344CB8AC3E}">
        <p14:creationId xmlns:p14="http://schemas.microsoft.com/office/powerpoint/2010/main" val="1532403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12"/>
          </p:nvPr>
        </p:nvSpPr>
        <p:spPr>
          <a:noFill/>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C186BD1-626A-4C7E-87CA-FE0F6AACC6B2}" type="slidenum">
              <a:rPr lang="en-US" altLang="zh-CN" smtClean="0"/>
              <a:pPr eaLnBrk="1" hangingPunct="1"/>
              <a:t>18</a:t>
            </a:fld>
            <a:endParaRPr lang="en-US" altLang="zh-CN"/>
          </a:p>
        </p:txBody>
      </p:sp>
      <p:sp>
        <p:nvSpPr>
          <p:cNvPr id="39939" name="Rectangle 2"/>
          <p:cNvSpPr>
            <a:spLocks noGrp="1" noChangeArrowheads="1"/>
          </p:cNvSpPr>
          <p:nvPr>
            <p:ph type="title"/>
          </p:nvPr>
        </p:nvSpPr>
        <p:spPr>
          <a:xfrm>
            <a:off x="381000" y="213465"/>
            <a:ext cx="8229600" cy="885825"/>
          </a:xfrm>
        </p:spPr>
        <p:txBody>
          <a:bodyPr/>
          <a:lstStyle/>
          <a:p>
            <a:pPr eaLnBrk="1" hangingPunct="1"/>
            <a:r>
              <a:rPr lang="zh-CN" altLang="en-US" sz="4000" dirty="0">
                <a:latin typeface="Times New Roman" pitchFamily="18" charset="0"/>
              </a:rPr>
              <a:t>知识期</a:t>
            </a:r>
            <a:r>
              <a:rPr lang="zh-CN" altLang="en-US" sz="3600" dirty="0">
                <a:latin typeface="Times New Roman" pitchFamily="18" charset="0"/>
              </a:rPr>
              <a:t>（</a:t>
            </a:r>
            <a:r>
              <a:rPr lang="en-US" altLang="zh-CN" sz="3600" dirty="0">
                <a:latin typeface="Times New Roman" pitchFamily="18" charset="0"/>
              </a:rPr>
              <a:t>1960</a:t>
            </a:r>
            <a:r>
              <a:rPr lang="zh-CN" altLang="en-US" sz="3600" dirty="0">
                <a:latin typeface="Times New Roman" pitchFamily="18" charset="0"/>
              </a:rPr>
              <a:t>年代末</a:t>
            </a:r>
            <a:r>
              <a:rPr lang="en-US" altLang="zh-CN" sz="3600" dirty="0">
                <a:latin typeface="Times New Roman" pitchFamily="18" charset="0"/>
              </a:rPr>
              <a:t>--1980</a:t>
            </a:r>
            <a:r>
              <a:rPr lang="zh-CN" altLang="en-US" sz="3600" dirty="0">
                <a:latin typeface="Times New Roman" pitchFamily="18" charset="0"/>
              </a:rPr>
              <a:t>年代末）</a:t>
            </a:r>
            <a:endParaRPr lang="en-US" altLang="zh-CN" sz="2000" dirty="0">
              <a:latin typeface="Times New Roman" pitchFamily="18" charset="0"/>
            </a:endParaRPr>
          </a:p>
        </p:txBody>
      </p:sp>
      <p:sp>
        <p:nvSpPr>
          <p:cNvPr id="102403" name="Rectangle 3"/>
          <p:cNvSpPr>
            <a:spLocks noGrp="1" noChangeArrowheads="1"/>
          </p:cNvSpPr>
          <p:nvPr>
            <p:ph type="body" idx="1"/>
          </p:nvPr>
        </p:nvSpPr>
        <p:spPr>
          <a:xfrm>
            <a:off x="751561" y="1252038"/>
            <a:ext cx="10762990" cy="5286874"/>
          </a:xfrm>
        </p:spPr>
        <p:txBody>
          <a:bodyPr>
            <a:normAutofit/>
          </a:bodyPr>
          <a:lstStyle/>
          <a:p>
            <a:pPr eaLnBrk="1" hangingPunct="1">
              <a:lnSpc>
                <a:spcPct val="90000"/>
              </a:lnSpc>
              <a:defRPr/>
            </a:pPr>
            <a:r>
              <a:rPr lang="zh-CN" altLang="en-US" sz="3200" b="1" dirty="0"/>
              <a:t>推理器失败的启示</a:t>
            </a:r>
            <a:endParaRPr lang="en-US" altLang="zh-CN" sz="3200" b="1" dirty="0"/>
          </a:p>
          <a:p>
            <a:pPr lvl="1">
              <a:defRPr/>
            </a:pPr>
            <a:r>
              <a:rPr lang="zh-CN" altLang="en-US" sz="2800" b="1" dirty="0">
                <a:latin typeface="仿宋_GB2312" pitchFamily="49" charset="-122"/>
                <a:ea typeface="仿宋_GB2312" pitchFamily="49" charset="-122"/>
              </a:rPr>
              <a:t>实现人工智能单凭机器的推理能力是不行的，</a:t>
            </a:r>
            <a:r>
              <a:rPr lang="zh-CN" altLang="en-US" sz="2800" b="1" dirty="0">
                <a:solidFill>
                  <a:srgbClr val="FF0000"/>
                </a:solidFill>
                <a:latin typeface="仿宋_GB2312" pitchFamily="49" charset="-122"/>
                <a:ea typeface="仿宋_GB2312" pitchFamily="49" charset="-122"/>
              </a:rPr>
              <a:t>必须具有知识</a:t>
            </a:r>
            <a:r>
              <a:rPr lang="zh-CN" altLang="en-US" sz="2800" b="1" dirty="0">
                <a:latin typeface="仿宋_GB2312" pitchFamily="49" charset="-122"/>
                <a:ea typeface="仿宋_GB2312" pitchFamily="49" charset="-122"/>
              </a:rPr>
              <a:t>，并且能够灵活应用知识</a:t>
            </a:r>
            <a:endParaRPr lang="en-US" altLang="zh-CN" sz="4400" b="1" dirty="0"/>
          </a:p>
          <a:p>
            <a:pPr eaLnBrk="1" hangingPunct="1">
              <a:lnSpc>
                <a:spcPct val="90000"/>
              </a:lnSpc>
              <a:defRPr/>
            </a:pPr>
            <a:r>
              <a:rPr lang="zh-CN" altLang="en-US" sz="3200" b="1" dirty="0"/>
              <a:t>以知识为中心的研究：</a:t>
            </a:r>
            <a:endParaRPr lang="en-US" altLang="zh-CN" sz="3200" b="1" dirty="0"/>
          </a:p>
          <a:p>
            <a:pPr lvl="1">
              <a:defRPr/>
            </a:pPr>
            <a:r>
              <a:rPr lang="zh-CN" altLang="en-US" sz="2800" b="1" dirty="0">
                <a:solidFill>
                  <a:srgbClr val="FF0000"/>
                </a:solidFill>
                <a:latin typeface="仿宋_GB2312" pitchFamily="49" charset="-122"/>
                <a:ea typeface="仿宋_GB2312" pitchFamily="49" charset="-122"/>
              </a:rPr>
              <a:t>专家系统</a:t>
            </a:r>
            <a:r>
              <a:rPr lang="zh-CN" altLang="en-US" sz="2800" b="1" dirty="0">
                <a:latin typeface="仿宋_GB2312" pitchFamily="49" charset="-122"/>
                <a:ea typeface="仿宋_GB2312" pitchFamily="49" charset="-122"/>
              </a:rPr>
              <a:t>实现了人工智能从理论研究走向实际应用，从一般思维规律探讨走向专门知识运用的重大突破，是</a:t>
            </a:r>
            <a:r>
              <a:rPr lang="en-US" altLang="zh-CN" sz="2800" b="1" dirty="0">
                <a:latin typeface="仿宋_GB2312" pitchFamily="49" charset="-122"/>
                <a:ea typeface="仿宋_GB2312" pitchFamily="49" charset="-122"/>
              </a:rPr>
              <a:t>AI</a:t>
            </a:r>
            <a:r>
              <a:rPr lang="zh-CN" altLang="en-US" sz="2800" b="1" dirty="0">
                <a:latin typeface="仿宋_GB2312" pitchFamily="49" charset="-122"/>
                <a:ea typeface="仿宋_GB2312" pitchFamily="49" charset="-122"/>
              </a:rPr>
              <a:t>发展史上的一次重要转折</a:t>
            </a:r>
            <a:endParaRPr lang="en-US" altLang="zh-CN" sz="2800" b="1" dirty="0">
              <a:latin typeface="仿宋_GB2312" pitchFamily="49" charset="-122"/>
              <a:ea typeface="仿宋_GB2312" pitchFamily="49" charset="-122"/>
            </a:endParaRPr>
          </a:p>
          <a:p>
            <a:pPr lvl="1">
              <a:defRPr/>
            </a:pPr>
            <a:r>
              <a:rPr lang="zh-CN" altLang="en-US" sz="2800" b="1" dirty="0">
                <a:latin typeface="仿宋_GB2312" pitchFamily="49" charset="-122"/>
                <a:ea typeface="仿宋_GB2312" pitchFamily="49" charset="-122"/>
              </a:rPr>
              <a:t>费根鲍姆</a:t>
            </a:r>
            <a:r>
              <a:rPr lang="en-US" altLang="zh-CN" sz="2800" b="1" dirty="0">
                <a:latin typeface="仿宋_GB2312" pitchFamily="49" charset="-122"/>
                <a:ea typeface="仿宋_GB2312" pitchFamily="49" charset="-122"/>
              </a:rPr>
              <a:t>1976</a:t>
            </a:r>
            <a:r>
              <a:rPr lang="zh-CN" altLang="en-US" sz="2800" b="1" dirty="0">
                <a:latin typeface="仿宋_GB2312" pitchFamily="49" charset="-122"/>
                <a:ea typeface="仿宋_GB2312" pitchFamily="49" charset="-122"/>
              </a:rPr>
              <a:t>年研制成功</a:t>
            </a:r>
            <a:r>
              <a:rPr lang="en-US" altLang="zh-CN" sz="2800" b="1" dirty="0">
                <a:latin typeface="仿宋_GB2312" pitchFamily="49" charset="-122"/>
                <a:ea typeface="仿宋_GB2312" pitchFamily="49" charset="-122"/>
              </a:rPr>
              <a:t>MYCIN</a:t>
            </a:r>
            <a:r>
              <a:rPr lang="zh-CN" altLang="en-US" sz="2800" b="1" dirty="0">
                <a:latin typeface="仿宋_GB2312" pitchFamily="49" charset="-122"/>
                <a:ea typeface="仿宋_GB2312" pitchFamily="49" charset="-122"/>
              </a:rPr>
              <a:t>专家系统，</a:t>
            </a:r>
            <a:r>
              <a:rPr lang="en-US" altLang="zh-CN" sz="2800" b="1" dirty="0">
                <a:latin typeface="仿宋_GB2312" pitchFamily="49" charset="-122"/>
                <a:ea typeface="仿宋_GB2312" pitchFamily="49" charset="-122"/>
              </a:rPr>
              <a:t>1977</a:t>
            </a:r>
            <a:r>
              <a:rPr lang="zh-CN" altLang="en-US" sz="2800" b="1" dirty="0">
                <a:latin typeface="仿宋_GB2312" pitchFamily="49" charset="-122"/>
                <a:ea typeface="仿宋_GB2312" pitchFamily="49" charset="-122"/>
              </a:rPr>
              <a:t>年提出</a:t>
            </a:r>
            <a:r>
              <a:rPr lang="zh-CN" altLang="en-US" sz="2800" b="1" dirty="0">
                <a:solidFill>
                  <a:srgbClr val="FF0000"/>
                </a:solidFill>
                <a:latin typeface="仿宋_GB2312" pitchFamily="49" charset="-122"/>
                <a:ea typeface="仿宋_GB2312" pitchFamily="49" charset="-122"/>
              </a:rPr>
              <a:t>知识工程</a:t>
            </a:r>
            <a:r>
              <a:rPr lang="zh-CN" altLang="en-US" sz="2800" b="1" dirty="0">
                <a:latin typeface="仿宋_GB2312" pitchFamily="49" charset="-122"/>
                <a:ea typeface="仿宋_GB2312" pitchFamily="49" charset="-122"/>
              </a:rPr>
              <a:t>概念，被专家系统广泛应用</a:t>
            </a:r>
            <a:endParaRPr lang="en-US" altLang="zh-CN" sz="2800" b="1" dirty="0">
              <a:latin typeface="仿宋_GB2312" pitchFamily="49" charset="-122"/>
              <a:ea typeface="仿宋_GB2312" pitchFamily="49" charset="-122"/>
            </a:endParaRPr>
          </a:p>
          <a:p>
            <a:pPr lvl="1">
              <a:defRPr/>
            </a:pPr>
            <a:r>
              <a:rPr lang="zh-CN" altLang="en-US" sz="2800" b="1" dirty="0">
                <a:latin typeface="仿宋_GB2312" pitchFamily="49" charset="-122"/>
                <a:ea typeface="仿宋_GB2312" pitchFamily="49" charset="-122"/>
              </a:rPr>
              <a:t>在知识表示、不确定性推理、人工智能语言和专家系统开发工具方面有了进展</a:t>
            </a:r>
            <a:endParaRPr lang="en-US" altLang="zh-CN" sz="2800" b="1" dirty="0">
              <a:latin typeface="仿宋_GB2312" pitchFamily="49" charset="-122"/>
              <a:ea typeface="仿宋_GB2312" pitchFamily="49" charset="-122"/>
            </a:endParaRPr>
          </a:p>
        </p:txBody>
      </p:sp>
    </p:spTree>
    <p:extLst>
      <p:ext uri="{BB962C8B-B14F-4D97-AF65-F5344CB8AC3E}">
        <p14:creationId xmlns:p14="http://schemas.microsoft.com/office/powerpoint/2010/main" val="400319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0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240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40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40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24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690688"/>
            <a:ext cx="10515600" cy="4351338"/>
          </a:xfrm>
        </p:spPr>
        <p:txBody>
          <a:bodyPr>
            <a:normAutofit/>
          </a:bodyPr>
          <a:lstStyle/>
          <a:p>
            <a:r>
              <a:rPr lang="zh-CN" altLang="en-US" sz="3200" b="1" dirty="0"/>
              <a:t>专家系统面临的</a:t>
            </a:r>
            <a:r>
              <a:rPr lang="zh-CN" altLang="zh-CN" sz="3200" b="1" dirty="0"/>
              <a:t>新问题：</a:t>
            </a:r>
            <a:r>
              <a:rPr lang="zh-CN" altLang="zh-CN" sz="3200" dirty="0"/>
              <a:t> </a:t>
            </a:r>
            <a:endParaRPr lang="en-US" altLang="zh-CN" sz="3200" dirty="0"/>
          </a:p>
          <a:p>
            <a:pPr lvl="1"/>
            <a:r>
              <a:rPr lang="zh-CN" altLang="zh-CN" sz="2800" b="1" dirty="0"/>
              <a:t>应用领域狭窄、缺乏常识性知识</a:t>
            </a:r>
            <a:endParaRPr lang="en-US" altLang="zh-CN" sz="2800" b="1" dirty="0"/>
          </a:p>
          <a:p>
            <a:pPr lvl="1"/>
            <a:r>
              <a:rPr lang="zh-CN" altLang="zh-CN" sz="2800" b="1" dirty="0"/>
              <a:t>知识发现</a:t>
            </a:r>
            <a:r>
              <a:rPr lang="zh-CN" altLang="en-US" sz="2800" b="1" dirty="0"/>
              <a:t>和</a:t>
            </a:r>
            <a:r>
              <a:rPr lang="zh-CN" altLang="zh-CN" sz="2800" b="1" dirty="0"/>
              <a:t>获取困难</a:t>
            </a:r>
            <a:endParaRPr lang="en-US" altLang="zh-CN" sz="2800" b="1" dirty="0"/>
          </a:p>
          <a:p>
            <a:pPr lvl="1"/>
            <a:r>
              <a:rPr lang="zh-CN" altLang="zh-CN" sz="2800" b="1" dirty="0"/>
              <a:t>推理方法单一</a:t>
            </a:r>
            <a:endParaRPr lang="en-US" altLang="zh-CN" sz="2800" b="1" dirty="0"/>
          </a:p>
          <a:p>
            <a:r>
              <a:rPr lang="zh-CN" altLang="zh-CN" sz="3200" b="1" dirty="0"/>
              <a:t>新时代的到来</a:t>
            </a:r>
            <a:r>
              <a:rPr lang="zh-CN" altLang="en-US" sz="3200" b="1" dirty="0"/>
              <a:t>：</a:t>
            </a:r>
            <a:endParaRPr lang="en-US" altLang="zh-CN" sz="3200" b="1" dirty="0"/>
          </a:p>
          <a:p>
            <a:pPr lvl="1"/>
            <a:r>
              <a:rPr lang="zh-CN" altLang="zh-CN" sz="2800" b="1" dirty="0"/>
              <a:t>人类获取的数据越来越多</a:t>
            </a:r>
            <a:endParaRPr lang="en-US" altLang="zh-CN" sz="2800" b="1" dirty="0"/>
          </a:p>
          <a:p>
            <a:pPr lvl="1"/>
            <a:r>
              <a:rPr lang="zh-CN" altLang="zh-CN" sz="2800" b="1" dirty="0"/>
              <a:t>拥有的计算能力越来越强</a:t>
            </a:r>
            <a:endParaRPr lang="en-US" altLang="zh-CN" sz="2800" b="1" dirty="0"/>
          </a:p>
          <a:p>
            <a:pPr lvl="1"/>
            <a:r>
              <a:rPr lang="zh-CN" altLang="zh-CN" sz="2800" b="1" dirty="0"/>
              <a:t>发现新“规律”的需求越来越大</a:t>
            </a:r>
            <a:endParaRPr lang="zh-CN" altLang="zh-CN" sz="2800" dirty="0"/>
          </a:p>
          <a:p>
            <a:endParaRPr lang="zh-CN" altLang="en-US" sz="3200" dirty="0"/>
          </a:p>
        </p:txBody>
      </p:sp>
      <p:sp>
        <p:nvSpPr>
          <p:cNvPr id="4" name="Rectangle 2"/>
          <p:cNvSpPr>
            <a:spLocks noGrp="1" noChangeArrowheads="1"/>
          </p:cNvSpPr>
          <p:nvPr>
            <p:ph type="title"/>
          </p:nvPr>
        </p:nvSpPr>
        <p:spPr/>
        <p:txBody>
          <a:bodyPr/>
          <a:lstStyle/>
          <a:p>
            <a:pPr eaLnBrk="1" hangingPunct="1"/>
            <a:r>
              <a:rPr lang="zh-CN" altLang="en-US" sz="4000" dirty="0">
                <a:latin typeface="Times New Roman" pitchFamily="18" charset="0"/>
              </a:rPr>
              <a:t>知识期</a:t>
            </a:r>
            <a:r>
              <a:rPr lang="zh-CN" altLang="en-US" sz="3600" dirty="0">
                <a:latin typeface="Times New Roman" pitchFamily="18" charset="0"/>
              </a:rPr>
              <a:t>（</a:t>
            </a:r>
            <a:r>
              <a:rPr lang="en-US" altLang="zh-CN" sz="3600" dirty="0">
                <a:latin typeface="Times New Roman" pitchFamily="18" charset="0"/>
              </a:rPr>
              <a:t>1960</a:t>
            </a:r>
            <a:r>
              <a:rPr lang="zh-CN" altLang="en-US" sz="3600" dirty="0">
                <a:latin typeface="Times New Roman" pitchFamily="18" charset="0"/>
              </a:rPr>
              <a:t>年代末</a:t>
            </a:r>
            <a:r>
              <a:rPr lang="en-US" altLang="zh-CN" sz="3600" dirty="0">
                <a:latin typeface="Times New Roman" pitchFamily="18" charset="0"/>
              </a:rPr>
              <a:t>--1980</a:t>
            </a:r>
            <a:r>
              <a:rPr lang="zh-CN" altLang="en-US" sz="3600" dirty="0">
                <a:latin typeface="Times New Roman" pitchFamily="18" charset="0"/>
              </a:rPr>
              <a:t>年代末）</a:t>
            </a:r>
            <a:endParaRPr lang="en-US" altLang="zh-CN" sz="2000" dirty="0">
              <a:latin typeface="Times New Roman" pitchFamily="18" charset="0"/>
            </a:endParaRPr>
          </a:p>
        </p:txBody>
      </p:sp>
    </p:spTree>
    <p:extLst>
      <p:ext uri="{BB962C8B-B14F-4D97-AF65-F5344CB8AC3E}">
        <p14:creationId xmlns:p14="http://schemas.microsoft.com/office/powerpoint/2010/main" val="87676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内容提纲</a:t>
            </a:r>
          </a:p>
        </p:txBody>
      </p:sp>
      <p:sp>
        <p:nvSpPr>
          <p:cNvPr id="3" name="内容占位符 2"/>
          <p:cNvSpPr>
            <a:spLocks noGrp="1"/>
          </p:cNvSpPr>
          <p:nvPr>
            <p:ph idx="1"/>
          </p:nvPr>
        </p:nvSpPr>
        <p:spPr/>
        <p:txBody>
          <a:bodyPr>
            <a:normAutofit/>
          </a:bodyPr>
          <a:lstStyle/>
          <a:p>
            <a:r>
              <a:rPr lang="zh-CN" altLang="en-US" sz="3600" dirty="0"/>
              <a:t>开场白</a:t>
            </a:r>
            <a:r>
              <a:rPr lang="en-US" altLang="zh-CN" sz="3600" dirty="0"/>
              <a:t>-</a:t>
            </a:r>
            <a:r>
              <a:rPr lang="zh-CN" altLang="en-US" sz="3600" dirty="0"/>
              <a:t>什么是人工智能</a:t>
            </a:r>
            <a:endParaRPr lang="en-US" altLang="zh-CN" sz="3600" dirty="0"/>
          </a:p>
          <a:p>
            <a:r>
              <a:rPr lang="zh-CN" altLang="en-US" sz="3600" dirty="0"/>
              <a:t>人工智能的前世今生</a:t>
            </a:r>
            <a:endParaRPr lang="en-US" altLang="zh-CN" sz="3600" dirty="0"/>
          </a:p>
          <a:p>
            <a:r>
              <a:rPr lang="zh-CN" altLang="en-US" sz="3600" dirty="0"/>
              <a:t>人工智能的三驾马车</a:t>
            </a:r>
            <a:endParaRPr lang="en-US" altLang="zh-CN" sz="3600" dirty="0"/>
          </a:p>
          <a:p>
            <a:r>
              <a:rPr lang="zh-CN" altLang="en-US" sz="3600" dirty="0"/>
              <a:t>人工智能的中国贡献</a:t>
            </a:r>
            <a:endParaRPr lang="en-US" altLang="zh-CN" sz="3600" dirty="0"/>
          </a:p>
          <a:p>
            <a:r>
              <a:rPr lang="zh-CN" altLang="en-US" sz="3600" dirty="0"/>
              <a:t>人工智能本质及未来</a:t>
            </a:r>
          </a:p>
        </p:txBody>
      </p:sp>
    </p:spTree>
    <p:extLst>
      <p:ext uri="{BB962C8B-B14F-4D97-AF65-F5344CB8AC3E}">
        <p14:creationId xmlns:p14="http://schemas.microsoft.com/office/powerpoint/2010/main" val="2515769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a:spLocks noGrp="1"/>
          </p:cNvSpPr>
          <p:nvPr>
            <p:ph type="sldNum" sz="quarter" idx="12"/>
          </p:nvPr>
        </p:nvSpPr>
        <p:spPr>
          <a:noFill/>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533904D8-1E25-4B7C-B2CB-53C3E54D7BBB}" type="slidenum">
              <a:rPr lang="en-US" altLang="zh-CN" smtClean="0"/>
              <a:pPr eaLnBrk="1" hangingPunct="1"/>
              <a:t>20</a:t>
            </a:fld>
            <a:endParaRPr lang="en-US" altLang="zh-CN"/>
          </a:p>
        </p:txBody>
      </p:sp>
      <p:sp>
        <p:nvSpPr>
          <p:cNvPr id="41987" name="Rectangle 2"/>
          <p:cNvSpPr>
            <a:spLocks noGrp="1" noChangeArrowheads="1"/>
          </p:cNvSpPr>
          <p:nvPr>
            <p:ph type="title"/>
          </p:nvPr>
        </p:nvSpPr>
        <p:spPr>
          <a:xfrm>
            <a:off x="625944" y="366974"/>
            <a:ext cx="8831262" cy="900112"/>
          </a:xfrm>
        </p:spPr>
        <p:txBody>
          <a:bodyPr>
            <a:normAutofit/>
          </a:bodyPr>
          <a:lstStyle/>
          <a:p>
            <a:pPr eaLnBrk="1" hangingPunct="1"/>
            <a:r>
              <a:rPr lang="zh-CN" altLang="en-US" sz="3600" b="1" dirty="0">
                <a:latin typeface="Times New Roman" pitchFamily="18" charset="0"/>
              </a:rPr>
              <a:t>学习期（</a:t>
            </a:r>
            <a:r>
              <a:rPr lang="en-US" altLang="zh-CN" sz="3600" b="1" dirty="0">
                <a:latin typeface="Times New Roman" pitchFamily="18" charset="0"/>
              </a:rPr>
              <a:t>1980</a:t>
            </a:r>
            <a:r>
              <a:rPr lang="zh-CN" altLang="en-US" sz="3600" b="1" dirty="0">
                <a:latin typeface="Times New Roman" pitchFamily="18" charset="0"/>
              </a:rPr>
              <a:t>年代末</a:t>
            </a:r>
            <a:r>
              <a:rPr lang="en-US" altLang="zh-CN" sz="3600" b="1" dirty="0">
                <a:latin typeface="Times New Roman" pitchFamily="18" charset="0"/>
              </a:rPr>
              <a:t>—</a:t>
            </a:r>
            <a:r>
              <a:rPr lang="zh-CN" altLang="en-US" sz="3600" b="1" dirty="0">
                <a:latin typeface="Times New Roman" pitchFamily="18" charset="0"/>
              </a:rPr>
              <a:t>今）</a:t>
            </a:r>
          </a:p>
        </p:txBody>
      </p:sp>
      <p:sp>
        <p:nvSpPr>
          <p:cNvPr id="41988" name="Rectangle 3"/>
          <p:cNvSpPr>
            <a:spLocks noGrp="1" noChangeArrowheads="1"/>
          </p:cNvSpPr>
          <p:nvPr>
            <p:ph type="body" idx="1"/>
          </p:nvPr>
        </p:nvSpPr>
        <p:spPr>
          <a:xfrm>
            <a:off x="926775" y="1462087"/>
            <a:ext cx="8229600" cy="5076825"/>
          </a:xfrm>
        </p:spPr>
        <p:txBody>
          <a:bodyPr/>
          <a:lstStyle/>
          <a:p>
            <a:pPr>
              <a:lnSpc>
                <a:spcPct val="120000"/>
              </a:lnSpc>
              <a:spcBef>
                <a:spcPts val="2400"/>
              </a:spcBef>
            </a:pPr>
            <a:r>
              <a:rPr lang="en-US" altLang="zh-CN" b="1" dirty="0"/>
              <a:t>1986</a:t>
            </a:r>
            <a:r>
              <a:rPr lang="zh-CN" altLang="en-US" b="1" dirty="0"/>
              <a:t>年</a:t>
            </a:r>
            <a:r>
              <a:rPr lang="en-US" altLang="zh-CN" b="1" dirty="0"/>
              <a:t>:</a:t>
            </a:r>
            <a:r>
              <a:rPr lang="zh-CN" altLang="en-US" b="1" dirty="0"/>
              <a:t>   </a:t>
            </a:r>
            <a:r>
              <a:rPr lang="en-US" altLang="zh-CN" b="1" dirty="0"/>
              <a:t>ID3</a:t>
            </a:r>
            <a:r>
              <a:rPr lang="zh-CN" altLang="en-US" b="1" dirty="0"/>
              <a:t>决策树学习算法</a:t>
            </a:r>
            <a:endParaRPr lang="en-US" altLang="zh-CN" b="1" dirty="0"/>
          </a:p>
          <a:p>
            <a:pPr>
              <a:lnSpc>
                <a:spcPct val="120000"/>
              </a:lnSpc>
              <a:spcBef>
                <a:spcPts val="2400"/>
              </a:spcBef>
            </a:pPr>
            <a:r>
              <a:rPr lang="en-US" altLang="zh-CN" b="1" dirty="0"/>
              <a:t>1986</a:t>
            </a:r>
            <a:r>
              <a:rPr lang="zh-CN" altLang="en-US" b="1" dirty="0"/>
              <a:t>年：前馈神经网络的</a:t>
            </a:r>
            <a:r>
              <a:rPr lang="en-US" altLang="zh-CN" b="1" dirty="0"/>
              <a:t>BP</a:t>
            </a:r>
            <a:r>
              <a:rPr lang="zh-CN" altLang="en-US" b="1" dirty="0"/>
              <a:t>学习算法</a:t>
            </a:r>
          </a:p>
          <a:p>
            <a:pPr>
              <a:lnSpc>
                <a:spcPct val="120000"/>
              </a:lnSpc>
              <a:spcBef>
                <a:spcPts val="2400"/>
              </a:spcBef>
            </a:pPr>
            <a:r>
              <a:rPr lang="en-US" altLang="zh-CN" b="1" dirty="0"/>
              <a:t>1993</a:t>
            </a:r>
            <a:r>
              <a:rPr lang="zh-CN" altLang="en-US" b="1" dirty="0"/>
              <a:t>年：</a:t>
            </a:r>
            <a:r>
              <a:rPr lang="en-US" altLang="zh-CN" b="1" dirty="0"/>
              <a:t>C4.5</a:t>
            </a:r>
            <a:r>
              <a:rPr lang="zh-CN" altLang="en-US" b="1" dirty="0"/>
              <a:t>决策树学习</a:t>
            </a:r>
          </a:p>
          <a:p>
            <a:pPr>
              <a:lnSpc>
                <a:spcPct val="120000"/>
              </a:lnSpc>
              <a:spcBef>
                <a:spcPts val="2400"/>
              </a:spcBef>
            </a:pPr>
            <a:r>
              <a:rPr lang="en-US" altLang="zh-CN" b="1" dirty="0"/>
              <a:t>1996</a:t>
            </a:r>
            <a:r>
              <a:rPr lang="zh-CN" altLang="en-US" b="1" dirty="0"/>
              <a:t>年：支持向量机学习</a:t>
            </a:r>
            <a:endParaRPr lang="en-US" altLang="zh-CN" b="1" dirty="0"/>
          </a:p>
          <a:p>
            <a:pPr>
              <a:lnSpc>
                <a:spcPct val="120000"/>
              </a:lnSpc>
              <a:spcBef>
                <a:spcPts val="2400"/>
              </a:spcBef>
            </a:pPr>
            <a:r>
              <a:rPr lang="en-US" altLang="zh-CN" b="1" dirty="0"/>
              <a:t>2006</a:t>
            </a:r>
            <a:r>
              <a:rPr lang="zh-CN" altLang="en-US" b="1" dirty="0"/>
              <a:t>年：深度学习</a:t>
            </a:r>
            <a:endParaRPr lang="en-US" altLang="zh-CN" b="1" dirty="0"/>
          </a:p>
          <a:p>
            <a:pPr>
              <a:lnSpc>
                <a:spcPct val="120000"/>
              </a:lnSpc>
              <a:spcBef>
                <a:spcPts val="2400"/>
              </a:spcBef>
            </a:pPr>
            <a:r>
              <a:rPr lang="mr-IN" altLang="zh-CN" b="1" dirty="0"/>
              <a:t>…</a:t>
            </a:r>
            <a:endParaRPr lang="en-US" altLang="zh-CN" b="1" dirty="0"/>
          </a:p>
          <a:p>
            <a:pPr eaLnBrk="1" hangingPunct="1"/>
            <a:endParaRPr lang="en-US" altLang="zh-CN" sz="2400" b="1" dirty="0"/>
          </a:p>
        </p:txBody>
      </p:sp>
      <p:grpSp>
        <p:nvGrpSpPr>
          <p:cNvPr id="5" name="组合 4"/>
          <p:cNvGrpSpPr>
            <a:grpSpLocks/>
          </p:cNvGrpSpPr>
          <p:nvPr/>
        </p:nvGrpSpPr>
        <p:grpSpPr bwMode="auto">
          <a:xfrm>
            <a:off x="1996054" y="1892736"/>
            <a:ext cx="6902765" cy="3600450"/>
            <a:chOff x="2411760" y="1700808"/>
            <a:chExt cx="5400600" cy="3600400"/>
          </a:xfrm>
        </p:grpSpPr>
        <p:sp>
          <p:nvSpPr>
            <p:cNvPr id="6" name="爆炸形 1 5"/>
            <p:cNvSpPr/>
            <p:nvPr/>
          </p:nvSpPr>
          <p:spPr>
            <a:xfrm>
              <a:off x="2411760" y="1700808"/>
              <a:ext cx="5400600" cy="3600400"/>
            </a:xfrm>
            <a:prstGeom prst="irregularSeal1">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TextBox 1"/>
            <p:cNvSpPr txBox="1">
              <a:spLocks noChangeArrowheads="1"/>
            </p:cNvSpPr>
            <p:nvPr/>
          </p:nvSpPr>
          <p:spPr bwMode="auto">
            <a:xfrm>
              <a:off x="3437873" y="2955509"/>
              <a:ext cx="3348372" cy="1384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800" b="1" dirty="0">
                  <a:solidFill>
                    <a:srgbClr val="FF0000"/>
                  </a:solidFill>
                  <a:latin typeface="幼圆" pitchFamily="49" charset="-122"/>
                  <a:ea typeface="幼圆" pitchFamily="49" charset="-122"/>
                </a:rPr>
                <a:t>搜索和学习</a:t>
              </a:r>
              <a:br>
                <a:rPr lang="en-US" altLang="zh-CN" sz="2800" b="1" dirty="0">
                  <a:solidFill>
                    <a:srgbClr val="FF0000"/>
                  </a:solidFill>
                  <a:latin typeface="幼圆" pitchFamily="49" charset="-122"/>
                  <a:ea typeface="幼圆" pitchFamily="49" charset="-122"/>
                </a:rPr>
              </a:br>
              <a:r>
                <a:rPr lang="zh-CN" altLang="en-US" sz="2800" b="1" dirty="0">
                  <a:solidFill>
                    <a:srgbClr val="FF0000"/>
                  </a:solidFill>
                  <a:latin typeface="幼圆" pitchFamily="49" charset="-122"/>
                  <a:ea typeface="幼圆" pitchFamily="49" charset="-122"/>
                </a:rPr>
                <a:t>是共性、核心关键技术</a:t>
              </a:r>
              <a:endParaRPr lang="zh-CN" altLang="en-US" sz="2800" dirty="0">
                <a:solidFill>
                  <a:srgbClr val="FF0000"/>
                </a:solidFill>
                <a:latin typeface="幼圆" pitchFamily="49" charset="-122"/>
                <a:ea typeface="幼圆" pitchFamily="49" charset="-122"/>
              </a:endParaRPr>
            </a:p>
          </p:txBody>
        </p:sp>
      </p:grpSp>
    </p:spTree>
    <p:extLst>
      <p:ext uri="{BB962C8B-B14F-4D97-AF65-F5344CB8AC3E}">
        <p14:creationId xmlns:p14="http://schemas.microsoft.com/office/powerpoint/2010/main" val="281157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何谓“搜索”</a:t>
            </a:r>
            <a:r>
              <a:rPr lang="en-US" altLang="zh-CN" dirty="0"/>
              <a:t>-</a:t>
            </a:r>
            <a:r>
              <a:rPr lang="zh-CN" altLang="en-US" dirty="0"/>
              <a:t>以</a:t>
            </a:r>
            <a:r>
              <a:rPr lang="en-US" altLang="zh-CN" dirty="0"/>
              <a:t>8-</a:t>
            </a:r>
            <a:r>
              <a:rPr lang="zh-CN" altLang="en-US" dirty="0"/>
              <a:t>数码问题为例</a:t>
            </a:r>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1534" y="1884635"/>
            <a:ext cx="7365303" cy="3471005"/>
          </a:xfrm>
        </p:spPr>
      </p:pic>
      <p:sp>
        <p:nvSpPr>
          <p:cNvPr id="5" name="右箭头 4"/>
          <p:cNvSpPr/>
          <p:nvPr/>
        </p:nvSpPr>
        <p:spPr>
          <a:xfrm>
            <a:off x="4772416" y="2918564"/>
            <a:ext cx="1954061" cy="7015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84889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搜索：对可用知识的选择</a:t>
            </a:r>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4279" y="1356811"/>
            <a:ext cx="6758888" cy="3846275"/>
          </a:xfrm>
        </p:spPr>
      </p:pic>
      <p:sp>
        <p:nvSpPr>
          <p:cNvPr id="6" name="矩形 5"/>
          <p:cNvSpPr/>
          <p:nvPr/>
        </p:nvSpPr>
        <p:spPr>
          <a:xfrm>
            <a:off x="6263014" y="1966587"/>
            <a:ext cx="2617939" cy="1177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093929" y="2079321"/>
            <a:ext cx="1107996" cy="369332"/>
          </a:xfrm>
          <a:prstGeom prst="rect">
            <a:avLst/>
          </a:prstGeom>
          <a:noFill/>
        </p:spPr>
        <p:txBody>
          <a:bodyPr wrap="none" rtlCol="0">
            <a:spAutoFit/>
          </a:bodyPr>
          <a:lstStyle/>
          <a:p>
            <a:r>
              <a:rPr lang="zh-CN" altLang="en-US" dirty="0"/>
              <a:t>初始格局</a:t>
            </a:r>
          </a:p>
        </p:txBody>
      </p:sp>
      <p:sp>
        <p:nvSpPr>
          <p:cNvPr id="8" name="文本框 7"/>
          <p:cNvSpPr txBox="1"/>
          <p:nvPr/>
        </p:nvSpPr>
        <p:spPr>
          <a:xfrm>
            <a:off x="2354893" y="5203086"/>
            <a:ext cx="1225015" cy="369332"/>
          </a:xfrm>
          <a:prstGeom prst="rect">
            <a:avLst/>
          </a:prstGeom>
          <a:noFill/>
        </p:spPr>
        <p:txBody>
          <a:bodyPr wrap="none" rtlCol="0">
            <a:spAutoFit/>
          </a:bodyPr>
          <a:lstStyle/>
          <a:p>
            <a:r>
              <a:rPr lang="zh-CN" altLang="en-US" dirty="0"/>
              <a:t>可达格局</a:t>
            </a:r>
            <a:r>
              <a:rPr lang="en-US" altLang="zh-CN" dirty="0"/>
              <a:t>1</a:t>
            </a:r>
            <a:endParaRPr lang="zh-CN" altLang="en-US" dirty="0"/>
          </a:p>
        </p:txBody>
      </p:sp>
      <p:sp>
        <p:nvSpPr>
          <p:cNvPr id="9" name="文本框 8"/>
          <p:cNvSpPr txBox="1"/>
          <p:nvPr/>
        </p:nvSpPr>
        <p:spPr>
          <a:xfrm>
            <a:off x="4725987" y="5203086"/>
            <a:ext cx="1225015" cy="369332"/>
          </a:xfrm>
          <a:prstGeom prst="rect">
            <a:avLst/>
          </a:prstGeom>
          <a:noFill/>
        </p:spPr>
        <p:txBody>
          <a:bodyPr wrap="none" rtlCol="0">
            <a:spAutoFit/>
          </a:bodyPr>
          <a:lstStyle/>
          <a:p>
            <a:r>
              <a:rPr lang="zh-CN" altLang="en-US" dirty="0"/>
              <a:t>可达格局</a:t>
            </a:r>
            <a:r>
              <a:rPr lang="en-US" altLang="zh-CN" dirty="0"/>
              <a:t>2</a:t>
            </a:r>
            <a:endParaRPr lang="zh-CN" altLang="en-US" dirty="0"/>
          </a:p>
        </p:txBody>
      </p:sp>
      <p:sp>
        <p:nvSpPr>
          <p:cNvPr id="10" name="文本框 9"/>
          <p:cNvSpPr txBox="1"/>
          <p:nvPr/>
        </p:nvSpPr>
        <p:spPr>
          <a:xfrm>
            <a:off x="7097081" y="5203086"/>
            <a:ext cx="1225015" cy="369332"/>
          </a:xfrm>
          <a:prstGeom prst="rect">
            <a:avLst/>
          </a:prstGeom>
          <a:noFill/>
        </p:spPr>
        <p:txBody>
          <a:bodyPr wrap="none" rtlCol="0">
            <a:spAutoFit/>
          </a:bodyPr>
          <a:lstStyle/>
          <a:p>
            <a:r>
              <a:rPr lang="zh-CN" altLang="en-US" dirty="0"/>
              <a:t>可达格局</a:t>
            </a:r>
            <a:r>
              <a:rPr lang="en-US" altLang="zh-CN" dirty="0"/>
              <a:t>3</a:t>
            </a:r>
            <a:endParaRPr lang="zh-CN" altLang="en-US" dirty="0"/>
          </a:p>
        </p:txBody>
      </p:sp>
    </p:spTree>
    <p:extLst>
      <p:ext uri="{BB962C8B-B14F-4D97-AF65-F5344CB8AC3E}">
        <p14:creationId xmlns:p14="http://schemas.microsoft.com/office/powerpoint/2010/main" val="883881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507" y="-7310"/>
            <a:ext cx="6012493" cy="6843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3144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搜索的代价</a:t>
            </a:r>
          </a:p>
        </p:txBody>
      </p:sp>
      <p:sp>
        <p:nvSpPr>
          <p:cNvPr id="3" name="内容占位符 2"/>
          <p:cNvSpPr>
            <a:spLocks noGrp="1"/>
          </p:cNvSpPr>
          <p:nvPr>
            <p:ph idx="1"/>
          </p:nvPr>
        </p:nvSpPr>
        <p:spPr/>
        <p:txBody>
          <a:bodyPr/>
          <a:lstStyle/>
          <a:p>
            <a:r>
              <a:rPr lang="en-US" altLang="zh-CN" dirty="0"/>
              <a:t>8</a:t>
            </a:r>
            <a:r>
              <a:rPr lang="zh-CN" altLang="en-US" dirty="0"/>
              <a:t>数码问题的可用格局</a:t>
            </a:r>
            <a:r>
              <a:rPr lang="en-US" altLang="zh-CN" dirty="0"/>
              <a:t>(</a:t>
            </a:r>
            <a:r>
              <a:rPr lang="zh-CN" altLang="en-US" dirty="0"/>
              <a:t>知识</a:t>
            </a:r>
            <a:r>
              <a:rPr lang="en-US" altLang="zh-CN" dirty="0"/>
              <a:t>): 362880</a:t>
            </a:r>
            <a:r>
              <a:rPr lang="zh-CN" altLang="en-US" dirty="0"/>
              <a:t>个</a:t>
            </a:r>
            <a:endParaRPr lang="en-US" altLang="zh-CN" dirty="0"/>
          </a:p>
          <a:p>
            <a:r>
              <a:rPr lang="zh-CN" altLang="en-US" dirty="0"/>
              <a:t>国际象棋：</a:t>
            </a:r>
            <a:r>
              <a:rPr kumimoji="1" lang="en-US" altLang="zh-CN" dirty="0">
                <a:latin typeface="YouYuan" charset="-122"/>
                <a:ea typeface="YouYuan" charset="-122"/>
                <a:cs typeface="YouYuan" charset="-122"/>
              </a:rPr>
              <a:t>35</a:t>
            </a:r>
            <a:r>
              <a:rPr kumimoji="1" lang="en-US" altLang="zh-CN" baseline="30000" dirty="0">
                <a:latin typeface="YouYuan" charset="-122"/>
                <a:ea typeface="YouYuan" charset="-122"/>
                <a:cs typeface="YouYuan" charset="-122"/>
              </a:rPr>
              <a:t>80</a:t>
            </a:r>
            <a:r>
              <a:rPr lang="zh-CN" altLang="en-US" dirty="0"/>
              <a:t>个</a:t>
            </a:r>
            <a:endParaRPr lang="en-US" altLang="zh-CN" dirty="0"/>
          </a:p>
          <a:p>
            <a:r>
              <a:rPr lang="zh-CN" altLang="en-US" dirty="0"/>
              <a:t>围棋：</a:t>
            </a:r>
            <a:r>
              <a:rPr kumimoji="1" lang="en-US" altLang="zh-CN" dirty="0">
                <a:latin typeface="YouYuan" charset="-122"/>
                <a:ea typeface="YouYuan" charset="-122"/>
                <a:cs typeface="YouYuan" charset="-122"/>
              </a:rPr>
              <a:t>250</a:t>
            </a:r>
            <a:r>
              <a:rPr kumimoji="1" lang="en-US" altLang="zh-CN" baseline="30000" dirty="0">
                <a:latin typeface="YouYuan" charset="-122"/>
                <a:ea typeface="YouYuan" charset="-122"/>
                <a:cs typeface="YouYuan" charset="-122"/>
              </a:rPr>
              <a:t>150</a:t>
            </a:r>
            <a:r>
              <a:rPr lang="zh-CN" altLang="en-US" dirty="0"/>
              <a:t>个</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967" y="3719513"/>
            <a:ext cx="3810000" cy="2457450"/>
          </a:xfrm>
          <a:prstGeom prst="rect">
            <a:avLst/>
          </a:prstGeom>
        </p:spPr>
      </p:pic>
      <p:sp>
        <p:nvSpPr>
          <p:cNvPr id="5" name="文本框 4"/>
          <p:cNvSpPr txBox="1"/>
          <p:nvPr/>
        </p:nvSpPr>
        <p:spPr>
          <a:xfrm>
            <a:off x="2397969" y="6311900"/>
            <a:ext cx="1107996" cy="369332"/>
          </a:xfrm>
          <a:prstGeom prst="rect">
            <a:avLst/>
          </a:prstGeom>
          <a:noFill/>
        </p:spPr>
        <p:txBody>
          <a:bodyPr wrap="none" rtlCol="0">
            <a:spAutoFit/>
          </a:bodyPr>
          <a:lstStyle/>
          <a:p>
            <a:r>
              <a:rPr lang="zh-CN" altLang="en-US" dirty="0"/>
              <a:t>深蓝大战</a:t>
            </a:r>
          </a:p>
        </p:txBody>
      </p:sp>
      <p:sp>
        <p:nvSpPr>
          <p:cNvPr id="6" name="文本框 5"/>
          <p:cNvSpPr txBox="1"/>
          <p:nvPr/>
        </p:nvSpPr>
        <p:spPr>
          <a:xfrm>
            <a:off x="5311036" y="3719513"/>
            <a:ext cx="6757747" cy="1569660"/>
          </a:xfrm>
          <a:prstGeom prst="rect">
            <a:avLst/>
          </a:prstGeom>
          <a:noFill/>
        </p:spPr>
        <p:txBody>
          <a:bodyPr wrap="none" rtlCol="0">
            <a:spAutoFit/>
          </a:bodyPr>
          <a:lstStyle/>
          <a:p>
            <a:pPr marL="285750" indent="-285750">
              <a:buFont typeface="Arial" panose="020B0604020202020204" pitchFamily="34" charset="0"/>
              <a:buChar char="•"/>
            </a:pPr>
            <a:r>
              <a:rPr lang="en-US" altLang="zh-CN" sz="2400" dirty="0"/>
              <a:t>30</a:t>
            </a:r>
            <a:r>
              <a:rPr lang="zh-CN" altLang="en-US" sz="2400" dirty="0"/>
              <a:t>个</a:t>
            </a:r>
            <a:r>
              <a:rPr lang="en-US" altLang="zh-CN" sz="2400" dirty="0"/>
              <a:t>RS/6000</a:t>
            </a:r>
            <a:r>
              <a:rPr lang="zh-CN" altLang="en-US" sz="2400" dirty="0"/>
              <a:t>处理器</a:t>
            </a:r>
            <a:r>
              <a:rPr lang="en-US" altLang="zh-CN" sz="2400" dirty="0"/>
              <a:t>+480</a:t>
            </a:r>
            <a:r>
              <a:rPr lang="zh-CN" altLang="en-US" sz="2400" dirty="0"/>
              <a:t>个定制国际象棋处理器</a:t>
            </a:r>
            <a:endParaRPr lang="en-US" altLang="zh-CN" sz="2400" dirty="0"/>
          </a:p>
          <a:p>
            <a:pPr marL="285750" indent="-285750">
              <a:buFont typeface="Arial" panose="020B0604020202020204" pitchFamily="34" charset="0"/>
              <a:buChar char="•"/>
            </a:pPr>
            <a:r>
              <a:rPr lang="zh-CN" altLang="en-US" sz="2400" dirty="0"/>
              <a:t>平均每秒搜索</a:t>
            </a:r>
            <a:r>
              <a:rPr lang="en-US" altLang="zh-CN" sz="2400" dirty="0"/>
              <a:t>12.6</a:t>
            </a:r>
            <a:r>
              <a:rPr lang="zh-CN" altLang="en-US" sz="2400" dirty="0"/>
              <a:t>亿种走法，峰值</a:t>
            </a:r>
            <a:r>
              <a:rPr lang="en-US" altLang="zh-CN" sz="2400" dirty="0"/>
              <a:t>33</a:t>
            </a:r>
            <a:r>
              <a:rPr lang="zh-CN" altLang="en-US" sz="2400" dirty="0"/>
              <a:t>亿个节点</a:t>
            </a:r>
            <a:endParaRPr lang="en-US" altLang="zh-CN" sz="2400" dirty="0"/>
          </a:p>
          <a:p>
            <a:pPr marL="285750" indent="-285750">
              <a:buFont typeface="Arial" panose="020B0604020202020204" pitchFamily="34" charset="0"/>
              <a:buChar char="•"/>
            </a:pPr>
            <a:r>
              <a:rPr lang="zh-CN" altLang="en-US" sz="2400" dirty="0"/>
              <a:t>每走一步：观察</a:t>
            </a:r>
            <a:r>
              <a:rPr lang="en-US" altLang="zh-CN" sz="2400" dirty="0"/>
              <a:t>300</a:t>
            </a:r>
            <a:r>
              <a:rPr lang="zh-CN" altLang="en-US" sz="2400" dirty="0"/>
              <a:t>亿种棋局，搜索深度</a:t>
            </a:r>
            <a:r>
              <a:rPr lang="en-US" altLang="zh-CN" sz="2400" dirty="0"/>
              <a:t>40</a:t>
            </a:r>
            <a:r>
              <a:rPr lang="zh-CN" altLang="en-US" sz="2400" dirty="0"/>
              <a:t>层</a:t>
            </a:r>
            <a:endParaRPr lang="en-US" altLang="zh-CN" sz="2400" dirty="0"/>
          </a:p>
          <a:p>
            <a:pPr marL="285750" indent="-285750">
              <a:buFont typeface="Arial" panose="020B0604020202020204" pitchFamily="34" charset="0"/>
              <a:buChar char="•"/>
            </a:pPr>
            <a:r>
              <a:rPr lang="zh-CN" altLang="en-US" sz="2400" dirty="0"/>
              <a:t>记忆了</a:t>
            </a:r>
            <a:r>
              <a:rPr lang="en-US" altLang="zh-CN" sz="2400" dirty="0"/>
              <a:t>4000</a:t>
            </a:r>
            <a:r>
              <a:rPr lang="zh-CN" altLang="en-US" sz="2400" dirty="0"/>
              <a:t>个开局，</a:t>
            </a:r>
            <a:r>
              <a:rPr lang="en-US" altLang="zh-CN" sz="2400" dirty="0"/>
              <a:t>70</a:t>
            </a:r>
            <a:r>
              <a:rPr lang="zh-CN" altLang="en-US" sz="2400" dirty="0"/>
              <a:t>万个棋谱</a:t>
            </a:r>
          </a:p>
        </p:txBody>
      </p:sp>
      <p:sp>
        <p:nvSpPr>
          <p:cNvPr id="7" name="文本框 6"/>
          <p:cNvSpPr txBox="1"/>
          <p:nvPr/>
        </p:nvSpPr>
        <p:spPr>
          <a:xfrm>
            <a:off x="7077206" y="5592188"/>
            <a:ext cx="2236510" cy="584775"/>
          </a:xfrm>
          <a:prstGeom prst="rect">
            <a:avLst/>
          </a:prstGeom>
          <a:noFill/>
        </p:spPr>
        <p:txBody>
          <a:bodyPr wrap="none" rtlCol="0">
            <a:spAutoFit/>
          </a:bodyPr>
          <a:lstStyle/>
          <a:p>
            <a:r>
              <a:rPr lang="zh-CN" altLang="en-US" sz="3200" dirty="0"/>
              <a:t>登峰造极！</a:t>
            </a:r>
          </a:p>
        </p:txBody>
      </p:sp>
    </p:spTree>
    <p:extLst>
      <p:ext uri="{BB962C8B-B14F-4D97-AF65-F5344CB8AC3E}">
        <p14:creationId xmlns:p14="http://schemas.microsoft.com/office/powerpoint/2010/main" val="186515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zh-CN" altLang="en-US" dirty="0"/>
              <a:t>怎么办？</a:t>
            </a:r>
          </a:p>
        </p:txBody>
      </p:sp>
      <p:sp>
        <p:nvSpPr>
          <p:cNvPr id="4" name="内容占位符 3"/>
          <p:cNvSpPr txBox="1">
            <a:spLocks noGrp="1"/>
          </p:cNvSpPr>
          <p:nvPr>
            <p:ph idx="1"/>
          </p:nvPr>
        </p:nvSpPr>
        <p:spPr>
          <a:xfrm>
            <a:off x="838200" y="1299532"/>
            <a:ext cx="10515600" cy="1209049"/>
          </a:xfrm>
          <a:prstGeom prst="rect">
            <a:avLst/>
          </a:prstGeom>
          <a:noFill/>
        </p:spPr>
        <p:txBody>
          <a:bodyPr wrap="square" rtlCol="0">
            <a:spAutoFit/>
          </a:bodyPr>
          <a:lstStyle/>
          <a:p>
            <a:r>
              <a:rPr kumimoji="1" lang="zh-CN" altLang="en-US" sz="2800" b="1" dirty="0">
                <a:solidFill>
                  <a:srgbClr val="0000FF"/>
                </a:solidFill>
                <a:latin typeface="YouYuan" charset="-122"/>
                <a:ea typeface="YouYuan" charset="-122"/>
                <a:cs typeface="YouYuan" charset="-122"/>
              </a:rPr>
              <a:t>搜索中进行优化：</a:t>
            </a:r>
            <a:endParaRPr kumimoji="1" lang="en-US" altLang="zh-CN" sz="2800" b="1" dirty="0">
              <a:solidFill>
                <a:srgbClr val="0000FF"/>
              </a:solidFill>
              <a:latin typeface="YouYuan" charset="-122"/>
              <a:ea typeface="YouYuan" charset="-122"/>
              <a:cs typeface="YouYuan" charset="-122"/>
            </a:endParaRPr>
          </a:p>
          <a:p>
            <a:pPr lvl="1"/>
            <a:r>
              <a:rPr kumimoji="1" lang="zh-CN" altLang="en-US" sz="2400" b="1" dirty="0">
                <a:solidFill>
                  <a:srgbClr val="0000FF"/>
                </a:solidFill>
                <a:latin typeface="YouYuan" charset="-122"/>
                <a:ea typeface="YouYuan" charset="-122"/>
                <a:cs typeface="YouYuan" charset="-122"/>
              </a:rPr>
              <a:t>通过设计启发式函数，给出“距离目标远近”的估计，根据“已经走过的路”</a:t>
            </a:r>
            <a:r>
              <a:rPr kumimoji="1" lang="en-US" altLang="zh-CN" sz="2400" b="1" dirty="0">
                <a:solidFill>
                  <a:srgbClr val="0000FF"/>
                </a:solidFill>
                <a:latin typeface="YouYuan" charset="-122"/>
                <a:ea typeface="YouYuan" charset="-122"/>
                <a:cs typeface="YouYuan" charset="-122"/>
              </a:rPr>
              <a:t>+</a:t>
            </a:r>
            <a:r>
              <a:rPr kumimoji="1" lang="zh-CN" altLang="en-US" sz="2400" b="1" dirty="0">
                <a:solidFill>
                  <a:srgbClr val="0000FF"/>
                </a:solidFill>
                <a:latin typeface="YouYuan" charset="-122"/>
                <a:ea typeface="YouYuan" charset="-122"/>
                <a:cs typeface="YouYuan" charset="-122"/>
              </a:rPr>
              <a:t>“还要走的路”选择最优路径</a:t>
            </a:r>
          </a:p>
        </p:txBody>
      </p:sp>
      <p:pic>
        <p:nvPicPr>
          <p:cNvPr id="5" name="图片 4"/>
          <p:cNvPicPr>
            <a:picLocks noChangeAspect="1"/>
          </p:cNvPicPr>
          <p:nvPr/>
        </p:nvPicPr>
        <p:blipFill>
          <a:blip r:embed="rId2"/>
          <a:stretch>
            <a:fillRect/>
          </a:stretch>
        </p:blipFill>
        <p:spPr>
          <a:xfrm>
            <a:off x="1351768" y="2625095"/>
            <a:ext cx="9144000" cy="3374431"/>
          </a:xfrm>
          <a:prstGeom prst="rect">
            <a:avLst/>
          </a:prstGeom>
        </p:spPr>
      </p:pic>
      <p:sp>
        <p:nvSpPr>
          <p:cNvPr id="6" name="标题 1"/>
          <p:cNvSpPr txBox="1">
            <a:spLocks/>
          </p:cNvSpPr>
          <p:nvPr/>
        </p:nvSpPr>
        <p:spPr>
          <a:xfrm>
            <a:off x="1525480" y="5931488"/>
            <a:ext cx="9159222" cy="867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3200" dirty="0"/>
              <a:t>关键：估值函数</a:t>
            </a:r>
            <a:r>
              <a:rPr kumimoji="1" lang="en-US" altLang="zh-CN" sz="3200" dirty="0"/>
              <a:t>==》</a:t>
            </a:r>
            <a:r>
              <a:rPr kumimoji="1" lang="zh-CN" altLang="en-US" sz="3200" dirty="0"/>
              <a:t>如何正确估计离目标的距离？</a:t>
            </a:r>
          </a:p>
        </p:txBody>
      </p:sp>
    </p:spTree>
    <p:extLst>
      <p:ext uri="{BB962C8B-B14F-4D97-AF65-F5344CB8AC3E}">
        <p14:creationId xmlns:p14="http://schemas.microsoft.com/office/powerpoint/2010/main" val="16791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（搜索</a:t>
            </a:r>
            <a:r>
              <a:rPr kumimoji="1" lang="en-US" altLang="zh-CN" dirty="0"/>
              <a:t>+</a:t>
            </a:r>
            <a:r>
              <a:rPr kumimoji="1" lang="zh-CN" altLang="en-US" dirty="0"/>
              <a:t>学习）</a:t>
            </a:r>
            <a:r>
              <a:rPr kumimoji="1" lang="en-US" altLang="zh-CN" dirty="0"/>
              <a:t>-&gt;</a:t>
            </a:r>
            <a:r>
              <a:rPr kumimoji="1" lang="zh-CN" altLang="en-US" dirty="0"/>
              <a:t> 棋类游戏</a:t>
            </a:r>
          </a:p>
        </p:txBody>
      </p:sp>
      <p:pic>
        <p:nvPicPr>
          <p:cNvPr id="6" name="图片 5"/>
          <p:cNvPicPr>
            <a:picLocks noChangeAspect="1"/>
          </p:cNvPicPr>
          <p:nvPr/>
        </p:nvPicPr>
        <p:blipFill>
          <a:blip r:embed="rId2"/>
          <a:stretch>
            <a:fillRect/>
          </a:stretch>
        </p:blipFill>
        <p:spPr>
          <a:xfrm>
            <a:off x="149268" y="1995409"/>
            <a:ext cx="11458781" cy="3237661"/>
          </a:xfrm>
          <a:prstGeom prst="rect">
            <a:avLst/>
          </a:prstGeom>
        </p:spPr>
      </p:pic>
      <p:sp>
        <p:nvSpPr>
          <p:cNvPr id="7" name="文本框 6"/>
          <p:cNvSpPr txBox="1"/>
          <p:nvPr/>
        </p:nvSpPr>
        <p:spPr>
          <a:xfrm>
            <a:off x="3899689" y="5537792"/>
            <a:ext cx="5220580" cy="1077218"/>
          </a:xfrm>
          <a:prstGeom prst="rect">
            <a:avLst/>
          </a:prstGeom>
          <a:noFill/>
        </p:spPr>
        <p:txBody>
          <a:bodyPr wrap="square" rtlCol="0">
            <a:spAutoFit/>
          </a:bodyPr>
          <a:lstStyle/>
          <a:p>
            <a:pPr marL="285750" indent="-285750">
              <a:buFont typeface="Arial" charset="0"/>
              <a:buChar char="•"/>
            </a:pPr>
            <a:r>
              <a:rPr kumimoji="1" lang="zh-CN" altLang="en-US" sz="3200" dirty="0">
                <a:solidFill>
                  <a:srgbClr val="C00000"/>
                </a:solidFill>
                <a:latin typeface="YouYuan" charset="-122"/>
                <a:ea typeface="YouYuan" charset="-122"/>
                <a:cs typeface="YouYuan" charset="-122"/>
              </a:rPr>
              <a:t>如何缩减搜索空间</a:t>
            </a:r>
            <a:endParaRPr kumimoji="1" lang="en-US" altLang="zh-CN" sz="3200" dirty="0">
              <a:solidFill>
                <a:srgbClr val="C00000"/>
              </a:solidFill>
              <a:latin typeface="YouYuan" charset="-122"/>
              <a:ea typeface="YouYuan" charset="-122"/>
              <a:cs typeface="YouYuan" charset="-122"/>
            </a:endParaRPr>
          </a:p>
          <a:p>
            <a:pPr marL="285750" indent="-285750">
              <a:buFont typeface="Arial" charset="0"/>
              <a:buChar char="•"/>
            </a:pPr>
            <a:r>
              <a:rPr kumimoji="1" lang="zh-CN" altLang="en-US" sz="3200" dirty="0">
                <a:solidFill>
                  <a:srgbClr val="C00000"/>
                </a:solidFill>
                <a:latin typeface="YouYuan" charset="-122"/>
                <a:ea typeface="YouYuan" charset="-122"/>
                <a:cs typeface="YouYuan" charset="-122"/>
              </a:rPr>
              <a:t>如何寻找估值函数</a:t>
            </a:r>
            <a:endParaRPr kumimoji="1" lang="zh-CN" altLang="en-US" sz="2400" dirty="0">
              <a:solidFill>
                <a:srgbClr val="C00000"/>
              </a:solidFill>
              <a:latin typeface="YouYuan" charset="-122"/>
              <a:ea typeface="YouYuan" charset="-122"/>
              <a:cs typeface="YouYuan" charset="-122"/>
            </a:endParaRPr>
          </a:p>
        </p:txBody>
      </p:sp>
    </p:spTree>
    <p:extLst>
      <p:ext uri="{BB962C8B-B14F-4D97-AF65-F5344CB8AC3E}">
        <p14:creationId xmlns:p14="http://schemas.microsoft.com/office/powerpoint/2010/main" val="1720533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如何正确估计终局</a:t>
            </a:r>
          </a:p>
        </p:txBody>
      </p:sp>
      <p:sp>
        <p:nvSpPr>
          <p:cNvPr id="3" name="内容占位符 2"/>
          <p:cNvSpPr>
            <a:spLocks noGrp="1"/>
          </p:cNvSpPr>
          <p:nvPr>
            <p:ph idx="1"/>
          </p:nvPr>
        </p:nvSpPr>
        <p:spPr/>
        <p:txBody>
          <a:bodyPr/>
          <a:lstStyle/>
          <a:p>
            <a:r>
              <a:rPr kumimoji="1" lang="zh-CN" altLang="en-US" dirty="0"/>
              <a:t>设计启发式估值函数：</a:t>
            </a:r>
            <a:endParaRPr kumimoji="1" lang="en-US" altLang="zh-CN" dirty="0"/>
          </a:p>
          <a:p>
            <a:pPr lvl="1"/>
            <a:r>
              <a:rPr kumimoji="1" lang="zh-CN" altLang="en-US" dirty="0"/>
              <a:t>中国象棋、国际象棋相对容易，可以根据余留子的情况来估计</a:t>
            </a:r>
            <a:endParaRPr kumimoji="1" lang="en-US" altLang="zh-CN" dirty="0"/>
          </a:p>
          <a:p>
            <a:pPr lvl="1"/>
            <a:r>
              <a:rPr kumimoji="1" lang="zh-CN" altLang="en-US" dirty="0"/>
              <a:t>围棋：启发式函数设计较为困难，判断规则难以简单表示与计算</a:t>
            </a:r>
            <a:endParaRPr kumimoji="1" lang="en-US" altLang="zh-CN" dirty="0"/>
          </a:p>
          <a:p>
            <a:pPr lvl="1"/>
            <a:endParaRPr kumimoji="1" lang="en-US" altLang="zh-CN" dirty="0"/>
          </a:p>
          <a:p>
            <a:r>
              <a:rPr kumimoji="1" lang="zh-CN" altLang="en-US" dirty="0"/>
              <a:t>学习：</a:t>
            </a:r>
            <a:endParaRPr kumimoji="1" lang="en-US" altLang="zh-CN" dirty="0"/>
          </a:p>
          <a:p>
            <a:pPr lvl="1"/>
            <a:r>
              <a:rPr kumimoji="1" lang="zh-CN" altLang="en-US" dirty="0"/>
              <a:t>通过对棋局以及练习结果的学习，获得</a:t>
            </a:r>
            <a:r>
              <a:rPr kumimoji="1" lang="en-US" altLang="zh-CN" dirty="0"/>
              <a:t>(</a:t>
            </a:r>
            <a:r>
              <a:rPr kumimoji="1" lang="zh-CN" altLang="en-US" dirty="0"/>
              <a:t>拟合</a:t>
            </a:r>
            <a:r>
              <a:rPr kumimoji="1" lang="en-US" altLang="zh-CN" dirty="0"/>
              <a:t>)</a:t>
            </a:r>
            <a:r>
              <a:rPr kumimoji="1" lang="zh-CN" altLang="en-US" dirty="0"/>
              <a:t>有效估值函数</a:t>
            </a:r>
            <a:endParaRPr kumimoji="1" lang="en-US" altLang="zh-CN" dirty="0"/>
          </a:p>
        </p:txBody>
      </p:sp>
      <p:sp>
        <p:nvSpPr>
          <p:cNvPr id="4" name="幻灯片编号占位符 3"/>
          <p:cNvSpPr>
            <a:spLocks noGrp="1"/>
          </p:cNvSpPr>
          <p:nvPr>
            <p:ph type="sldNum" sz="quarter" idx="12"/>
          </p:nvPr>
        </p:nvSpPr>
        <p:spPr/>
        <p:txBody>
          <a:bodyPr/>
          <a:lstStyle/>
          <a:p>
            <a:pPr>
              <a:defRPr/>
            </a:pPr>
            <a:fld id="{98837759-4A30-4832-A3F6-0308A67B2882}" type="slidenum">
              <a:rPr lang="en-US" altLang="zh-CN" smtClean="0"/>
              <a:pPr>
                <a:defRPr/>
              </a:pPr>
              <a:t>27</a:t>
            </a:fld>
            <a:endParaRPr lang="en-US" altLang="zh-CN"/>
          </a:p>
        </p:txBody>
      </p:sp>
      <p:sp>
        <p:nvSpPr>
          <p:cNvPr id="5" name="文本框 4"/>
          <p:cNvSpPr txBox="1"/>
          <p:nvPr/>
        </p:nvSpPr>
        <p:spPr>
          <a:xfrm>
            <a:off x="4622104" y="5022937"/>
            <a:ext cx="2441694" cy="769441"/>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zh-CN" altLang="en-US" sz="4400" dirty="0"/>
              <a:t>机器学习</a:t>
            </a:r>
          </a:p>
        </p:txBody>
      </p:sp>
    </p:spTree>
    <p:extLst>
      <p:ext uri="{BB962C8B-B14F-4D97-AF65-F5344CB8AC3E}">
        <p14:creationId xmlns:p14="http://schemas.microsoft.com/office/powerpoint/2010/main" val="191986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
          <p:cNvSpPr>
            <a:spLocks noGrp="1" noChangeArrowheads="1"/>
          </p:cNvSpPr>
          <p:nvPr>
            <p:ph type="body" idx="1"/>
          </p:nvPr>
        </p:nvSpPr>
        <p:spPr>
          <a:xfrm>
            <a:off x="1811338" y="1257300"/>
            <a:ext cx="8495691" cy="4392612"/>
          </a:xfrm>
        </p:spPr>
        <p:txBody>
          <a:bodyPr/>
          <a:lstStyle/>
          <a:p>
            <a:pPr algn="just" eaLnBrk="1" hangingPunct="1">
              <a:lnSpc>
                <a:spcPct val="120000"/>
              </a:lnSpc>
            </a:pPr>
            <a:r>
              <a:rPr lang="zh-CN" altLang="en-US" sz="2400" b="1" dirty="0">
                <a:solidFill>
                  <a:srgbClr val="C00000"/>
                </a:solidFill>
              </a:rPr>
              <a:t>机器学习就是让计算机能够从以往的经验中自动地获取新知识，并不断增强完成任务的能力</a:t>
            </a:r>
            <a:endParaRPr lang="en-US" altLang="zh-CN" sz="2400" b="1" dirty="0">
              <a:solidFill>
                <a:srgbClr val="C00000"/>
              </a:solidFill>
            </a:endParaRPr>
          </a:p>
          <a:p>
            <a:pPr algn="just" eaLnBrk="1" hangingPunct="1">
              <a:lnSpc>
                <a:spcPct val="120000"/>
              </a:lnSpc>
            </a:pPr>
            <a:endParaRPr lang="en-US" altLang="zh-CN" sz="2400" b="1" dirty="0">
              <a:solidFill>
                <a:srgbClr val="C00000"/>
              </a:solidFill>
            </a:endParaRPr>
          </a:p>
          <a:p>
            <a:pPr algn="just" eaLnBrk="1" hangingPunct="1">
              <a:lnSpc>
                <a:spcPct val="120000"/>
              </a:lnSpc>
            </a:pPr>
            <a:endParaRPr lang="en-US" altLang="zh-CN" sz="2400" b="1" dirty="0">
              <a:solidFill>
                <a:srgbClr val="0000CC"/>
              </a:solidFill>
            </a:endParaRPr>
          </a:p>
          <a:p>
            <a:pPr algn="just" eaLnBrk="1" hangingPunct="1">
              <a:lnSpc>
                <a:spcPct val="120000"/>
              </a:lnSpc>
            </a:pPr>
            <a:endParaRPr lang="zh-CN" altLang="en-US" sz="3600" b="1" dirty="0">
              <a:solidFill>
                <a:srgbClr val="0000CC"/>
              </a:solidFill>
            </a:endParaRPr>
          </a:p>
          <a:p>
            <a:pPr algn="just" eaLnBrk="1" hangingPunct="1">
              <a:lnSpc>
                <a:spcPct val="120000"/>
              </a:lnSpc>
            </a:pPr>
            <a:r>
              <a:rPr lang="zh-CN" altLang="en-US" sz="2400" b="1" dirty="0">
                <a:solidFill>
                  <a:srgbClr val="0000CC"/>
                </a:solidFill>
              </a:rPr>
              <a:t>机器学习是机器获取知识的根本途径，同时也是机器具有智能的重要途径</a:t>
            </a:r>
          </a:p>
        </p:txBody>
      </p:sp>
      <p:sp>
        <p:nvSpPr>
          <p:cNvPr id="89091" name="灯片编号占位符 5"/>
          <p:cNvSpPr>
            <a:spLocks noGrp="1"/>
          </p:cNvSpPr>
          <p:nvPr>
            <p:ph type="sldNum" sz="quarter" idx="12"/>
          </p:nvPr>
        </p:nvSpPr>
        <p:spPr>
          <a:noFill/>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4E29B5FB-CA9E-4960-9CDD-F9F7A1D31C60}" type="slidenum">
              <a:rPr lang="en-US" altLang="zh-CN" smtClean="0"/>
              <a:pPr eaLnBrk="1" hangingPunct="1"/>
              <a:t>28</a:t>
            </a:fld>
            <a:endParaRPr lang="en-US" altLang="zh-CN"/>
          </a:p>
        </p:txBody>
      </p:sp>
      <p:sp>
        <p:nvSpPr>
          <p:cNvPr id="89092" name="Rectangle 2"/>
          <p:cNvSpPr>
            <a:spLocks noGrp="1" noChangeArrowheads="1"/>
          </p:cNvSpPr>
          <p:nvPr>
            <p:ph type="title"/>
          </p:nvPr>
        </p:nvSpPr>
        <p:spPr>
          <a:xfrm>
            <a:off x="1811338" y="1588"/>
            <a:ext cx="8540750" cy="1255712"/>
          </a:xfrm>
        </p:spPr>
        <p:txBody>
          <a:bodyPr/>
          <a:lstStyle/>
          <a:p>
            <a:pPr eaLnBrk="1" hangingPunct="1"/>
            <a:r>
              <a:rPr lang="zh-CN" altLang="en-US" sz="4000">
                <a:latin typeface="Times New Roman" pitchFamily="18" charset="0"/>
              </a:rPr>
              <a:t>机器学习</a:t>
            </a:r>
          </a:p>
        </p:txBody>
      </p:sp>
      <p:grpSp>
        <p:nvGrpSpPr>
          <p:cNvPr id="89093" name="组合 2"/>
          <p:cNvGrpSpPr>
            <a:grpSpLocks/>
          </p:cNvGrpSpPr>
          <p:nvPr/>
        </p:nvGrpSpPr>
        <p:grpSpPr bwMode="auto">
          <a:xfrm>
            <a:off x="2232026" y="2366964"/>
            <a:ext cx="7896225" cy="1277937"/>
            <a:chOff x="683450" y="2217144"/>
            <a:chExt cx="7896464" cy="1278062"/>
          </a:xfrm>
        </p:grpSpPr>
        <p:sp>
          <p:nvSpPr>
            <p:cNvPr id="2" name="圆角矩形 1"/>
            <p:cNvSpPr/>
            <p:nvPr/>
          </p:nvSpPr>
          <p:spPr>
            <a:xfrm>
              <a:off x="683450" y="2217144"/>
              <a:ext cx="7896464" cy="1278062"/>
            </a:xfrm>
            <a:prstGeom prst="round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89095" name="Group 5"/>
            <p:cNvGrpSpPr>
              <a:grpSpLocks/>
            </p:cNvGrpSpPr>
            <p:nvPr/>
          </p:nvGrpSpPr>
          <p:grpSpPr bwMode="auto">
            <a:xfrm>
              <a:off x="971600" y="2330958"/>
              <a:ext cx="7572428" cy="1062038"/>
              <a:chOff x="579" y="1661"/>
              <a:chExt cx="4446" cy="669"/>
            </a:xfrm>
          </p:grpSpPr>
          <p:sp>
            <p:nvSpPr>
              <p:cNvPr id="89096" name="Text Box 6"/>
              <p:cNvSpPr txBox="1">
                <a:spLocks noChangeArrowheads="1"/>
              </p:cNvSpPr>
              <p:nvPr/>
            </p:nvSpPr>
            <p:spPr bwMode="auto">
              <a:xfrm>
                <a:off x="579" y="1661"/>
                <a:ext cx="4446" cy="6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lnSpc>
                    <a:spcPct val="110000"/>
                  </a:lnSpc>
                  <a:spcBef>
                    <a:spcPct val="50000"/>
                  </a:spcBef>
                </a:pPr>
                <a:r>
                  <a:rPr lang="en-US" altLang="zh-CN" i="1">
                    <a:latin typeface="Book Antiqua" pitchFamily="18" charset="0"/>
                  </a:rPr>
                  <a:t>“</a:t>
                </a:r>
                <a:r>
                  <a:rPr lang="en-US" altLang="zh-CN" b="1" i="1" u="sng">
                    <a:latin typeface="Book Antiqua" pitchFamily="18" charset="0"/>
                  </a:rPr>
                  <a:t>Machine Learning</a:t>
                </a:r>
                <a:r>
                  <a:rPr lang="en-US" altLang="zh-CN" b="1" i="1">
                    <a:latin typeface="Book Antiqua" pitchFamily="18" charset="0"/>
                  </a:rPr>
                  <a:t> </a:t>
                </a:r>
                <a:r>
                  <a:rPr lang="en-US" altLang="zh-CN">
                    <a:latin typeface="Book Antiqua" pitchFamily="18" charset="0"/>
                  </a:rPr>
                  <a:t>is the study of computer algorithms capable of </a:t>
                </a:r>
                <a:r>
                  <a:rPr lang="en-US" altLang="zh-CN" b="1" i="1">
                    <a:solidFill>
                      <a:srgbClr val="0000FF"/>
                    </a:solidFill>
                    <a:latin typeface="Book Antiqua" pitchFamily="18" charset="0"/>
                  </a:rPr>
                  <a:t>learning to improve</a:t>
                </a:r>
                <a:r>
                  <a:rPr lang="en-US" altLang="zh-CN" i="1">
                    <a:solidFill>
                      <a:srgbClr val="0000FF"/>
                    </a:solidFill>
                    <a:latin typeface="Book Antiqua" pitchFamily="18" charset="0"/>
                  </a:rPr>
                  <a:t> </a:t>
                </a:r>
                <a:r>
                  <a:rPr lang="en-US" altLang="zh-CN">
                    <a:latin typeface="Book Antiqua" pitchFamily="18" charset="0"/>
                  </a:rPr>
                  <a:t>their performance of a task </a:t>
                </a:r>
                <a:r>
                  <a:rPr lang="en-US" altLang="zh-CN" b="1" i="1">
                    <a:solidFill>
                      <a:srgbClr val="0000FF"/>
                    </a:solidFill>
                    <a:latin typeface="Book Antiqua" pitchFamily="18" charset="0"/>
                  </a:rPr>
                  <a:t>on the basis of their own previous experience</a:t>
                </a:r>
                <a:r>
                  <a:rPr lang="en-US" altLang="zh-CN">
                    <a:solidFill>
                      <a:srgbClr val="0000FF"/>
                    </a:solidFill>
                    <a:latin typeface="Book Antiqua" pitchFamily="18" charset="0"/>
                  </a:rPr>
                  <a:t>.</a:t>
                </a:r>
                <a:r>
                  <a:rPr lang="en-US" altLang="zh-CN">
                    <a:solidFill>
                      <a:srgbClr val="0066FF"/>
                    </a:solidFill>
                    <a:latin typeface="Book Antiqua" pitchFamily="18" charset="0"/>
                  </a:rPr>
                  <a:t>”</a:t>
                </a:r>
              </a:p>
            </p:txBody>
          </p:sp>
          <p:sp>
            <p:nvSpPr>
              <p:cNvPr id="89097" name="Text Box 7"/>
              <p:cNvSpPr txBox="1">
                <a:spLocks noChangeArrowheads="1"/>
              </p:cNvSpPr>
              <p:nvPr/>
            </p:nvSpPr>
            <p:spPr bwMode="auto">
              <a:xfrm>
                <a:off x="3221" y="2156"/>
                <a:ext cx="1785"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1200">
                    <a:latin typeface="Book Antiqua" pitchFamily="18" charset="0"/>
                  </a:rPr>
                  <a:t>[Mitchell, </a:t>
                </a:r>
                <a:r>
                  <a:rPr lang="en-US" altLang="zh-CN" sz="1200" i="1">
                    <a:latin typeface="Book Antiqua" pitchFamily="18" charset="0"/>
                  </a:rPr>
                  <a:t>Machine Learning</a:t>
                </a:r>
                <a:r>
                  <a:rPr lang="en-US" altLang="zh-CN" sz="1200">
                    <a:latin typeface="Book Antiqua" pitchFamily="18" charset="0"/>
                  </a:rPr>
                  <a:t>, 1997]</a:t>
                </a:r>
              </a:p>
            </p:txBody>
          </p:sp>
        </p:grpSp>
      </p:grpSp>
    </p:spTree>
    <p:extLst>
      <p:ext uri="{BB962C8B-B14F-4D97-AF65-F5344CB8AC3E}">
        <p14:creationId xmlns:p14="http://schemas.microsoft.com/office/powerpoint/2010/main" val="3045956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pPr>
              <a:defRPr/>
            </a:pPr>
            <a:fld id="{98837759-4A30-4832-A3F6-0308A67B2882}" type="slidenum">
              <a:rPr lang="en-US" altLang="zh-CN" smtClean="0"/>
              <a:pPr>
                <a:defRPr/>
              </a:pPr>
              <a:t>29</a:t>
            </a:fld>
            <a:endParaRPr lang="en-US" altLang="zh-CN" dirty="0"/>
          </a:p>
        </p:txBody>
      </p:sp>
      <p:sp>
        <p:nvSpPr>
          <p:cNvPr id="6" name="Line 2"/>
          <p:cNvSpPr>
            <a:spLocks noChangeShapeType="1"/>
          </p:cNvSpPr>
          <p:nvPr/>
        </p:nvSpPr>
        <p:spPr bwMode="auto">
          <a:xfrm>
            <a:off x="7993259" y="3068116"/>
            <a:ext cx="790575" cy="1079500"/>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a:solidFill>
                <a:srgbClr val="000000"/>
              </a:solidFill>
              <a:latin typeface="Times New Roman" pitchFamily="18" charset="0"/>
            </a:endParaRPr>
          </a:p>
        </p:txBody>
      </p:sp>
      <p:sp>
        <p:nvSpPr>
          <p:cNvPr id="7" name="Line 3"/>
          <p:cNvSpPr>
            <a:spLocks noChangeShapeType="1"/>
          </p:cNvSpPr>
          <p:nvPr/>
        </p:nvSpPr>
        <p:spPr bwMode="auto">
          <a:xfrm flipV="1">
            <a:off x="6983609" y="3068117"/>
            <a:ext cx="936625" cy="1152525"/>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a:solidFill>
                <a:srgbClr val="000000"/>
              </a:solidFill>
              <a:latin typeface="Times New Roman" pitchFamily="18" charset="0"/>
            </a:endParaRPr>
          </a:p>
        </p:txBody>
      </p:sp>
      <p:grpSp>
        <p:nvGrpSpPr>
          <p:cNvPr id="8" name="Group 4"/>
          <p:cNvGrpSpPr>
            <a:grpSpLocks/>
          </p:cNvGrpSpPr>
          <p:nvPr/>
        </p:nvGrpSpPr>
        <p:grpSpPr bwMode="auto">
          <a:xfrm>
            <a:off x="6408937" y="2202929"/>
            <a:ext cx="3276602" cy="1592263"/>
            <a:chOff x="3264" y="2912"/>
            <a:chExt cx="2064" cy="1003"/>
          </a:xfrm>
        </p:grpSpPr>
        <p:sp>
          <p:nvSpPr>
            <p:cNvPr id="9" name="Rectangle 5"/>
            <p:cNvSpPr>
              <a:spLocks noChangeArrowheads="1"/>
            </p:cNvSpPr>
            <p:nvPr/>
          </p:nvSpPr>
          <p:spPr bwMode="auto">
            <a:xfrm>
              <a:off x="3264" y="3546"/>
              <a:ext cx="2064" cy="369"/>
            </a:xfrm>
            <a:prstGeom prst="rect">
              <a:avLst/>
            </a:prstGeom>
            <a:solidFill>
              <a:srgbClr val="CCFFCC"/>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fontAlgn="base">
                <a:spcBef>
                  <a:spcPct val="0"/>
                </a:spcBef>
                <a:spcAft>
                  <a:spcPct val="0"/>
                </a:spcAft>
                <a:defRPr/>
              </a:pPr>
              <a:r>
                <a:rPr kumimoji="1" lang="zh-CN" altLang="en-US" sz="1600" kern="0" dirty="0">
                  <a:solidFill>
                    <a:srgbClr val="000000"/>
                  </a:solidFill>
                  <a:latin typeface="Palatino Linotype" pitchFamily="18" charset="0"/>
                  <a:ea typeface="幼圆"/>
                  <a:cs typeface="Verdana" pitchFamily="34" charset="0"/>
                </a:rPr>
                <a:t>决策树，神经网络，支持向量机，</a:t>
              </a:r>
              <a:r>
                <a:rPr kumimoji="1" lang="en-US" altLang="zh-CN" sz="1600" kern="0" dirty="0">
                  <a:solidFill>
                    <a:srgbClr val="000000"/>
                  </a:solidFill>
                  <a:latin typeface="Palatino Linotype" pitchFamily="18" charset="0"/>
                  <a:ea typeface="Verdana" pitchFamily="34" charset="0"/>
                  <a:cs typeface="Verdana" pitchFamily="34" charset="0"/>
                </a:rPr>
                <a:t>Boosting</a:t>
              </a:r>
              <a:r>
                <a:rPr kumimoji="1" lang="zh-CN" altLang="en-US" sz="1600" kern="0" dirty="0">
                  <a:solidFill>
                    <a:srgbClr val="000000"/>
                  </a:solidFill>
                  <a:latin typeface="Palatino Linotype" pitchFamily="18" charset="0"/>
                  <a:ea typeface="幼圆"/>
                  <a:cs typeface="Verdana" pitchFamily="34" charset="0"/>
                </a:rPr>
                <a:t>，贝叶斯网，</a:t>
              </a:r>
              <a:r>
                <a:rPr kumimoji="1" lang="en-US" altLang="zh-CN" sz="1600" kern="0" dirty="0">
                  <a:solidFill>
                    <a:srgbClr val="000000"/>
                  </a:solidFill>
                  <a:latin typeface="Palatino Linotype" pitchFamily="18" charset="0"/>
                  <a:ea typeface="Verdana" pitchFamily="34" charset="0"/>
                  <a:cs typeface="Verdana" pitchFamily="34" charset="0"/>
                </a:rPr>
                <a:t>……</a:t>
              </a:r>
            </a:p>
          </p:txBody>
        </p:sp>
        <p:pic>
          <p:nvPicPr>
            <p:cNvPr id="10" name="Picture 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6" y="2912"/>
              <a:ext cx="671"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7"/>
            <p:cNvSpPr>
              <a:spLocks noChangeArrowheads="1"/>
            </p:cNvSpPr>
            <p:nvPr/>
          </p:nvSpPr>
          <p:spPr bwMode="auto">
            <a:xfrm>
              <a:off x="4044" y="3132"/>
              <a:ext cx="4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fontAlgn="base">
                <a:lnSpc>
                  <a:spcPct val="80000"/>
                </a:lnSpc>
                <a:spcBef>
                  <a:spcPct val="0"/>
                </a:spcBef>
                <a:spcAft>
                  <a:spcPct val="0"/>
                </a:spcAft>
                <a:defRPr/>
              </a:pPr>
              <a:r>
                <a:rPr kumimoji="1" lang="zh-CN" altLang="en-US" sz="2000" b="1" kern="0" dirty="0">
                  <a:solidFill>
                    <a:srgbClr val="000000"/>
                  </a:solidFill>
                  <a:latin typeface="幼圆" pitchFamily="49" charset="-122"/>
                  <a:ea typeface="幼圆"/>
                </a:rPr>
                <a:t>模型</a:t>
              </a:r>
              <a:endParaRPr kumimoji="1" lang="en-US" altLang="zh-CN" sz="2000" b="1" kern="0" dirty="0">
                <a:solidFill>
                  <a:srgbClr val="000000"/>
                </a:solidFill>
                <a:latin typeface="幼圆" pitchFamily="49" charset="-122"/>
                <a:ea typeface="幼圆"/>
              </a:endParaRPr>
            </a:p>
          </p:txBody>
        </p:sp>
        <p:sp>
          <p:nvSpPr>
            <p:cNvPr id="12" name="Line 8"/>
            <p:cNvSpPr>
              <a:spLocks noChangeShapeType="1"/>
            </p:cNvSpPr>
            <p:nvPr/>
          </p:nvSpPr>
          <p:spPr bwMode="auto">
            <a:xfrm flipH="1">
              <a:off x="3264" y="3312"/>
              <a:ext cx="624" cy="21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sz="2400" kern="0">
                <a:solidFill>
                  <a:srgbClr val="000000"/>
                </a:solidFill>
                <a:latin typeface="Times New Roman" pitchFamily="18" charset="0"/>
              </a:endParaRPr>
            </a:p>
          </p:txBody>
        </p:sp>
        <p:sp>
          <p:nvSpPr>
            <p:cNvPr id="13" name="Line 9"/>
            <p:cNvSpPr>
              <a:spLocks noChangeShapeType="1"/>
            </p:cNvSpPr>
            <p:nvPr/>
          </p:nvSpPr>
          <p:spPr bwMode="auto">
            <a:xfrm>
              <a:off x="4656" y="3336"/>
              <a:ext cx="672" cy="19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sz="2400" kern="0">
                <a:solidFill>
                  <a:srgbClr val="000000"/>
                </a:solidFill>
                <a:latin typeface="Times New Roman" pitchFamily="18" charset="0"/>
              </a:endParaRPr>
            </a:p>
          </p:txBody>
        </p:sp>
      </p:grpSp>
      <p:grpSp>
        <p:nvGrpSpPr>
          <p:cNvPr id="14" name="Group 10"/>
          <p:cNvGrpSpPr>
            <a:grpSpLocks/>
          </p:cNvGrpSpPr>
          <p:nvPr/>
        </p:nvGrpSpPr>
        <p:grpSpPr bwMode="auto">
          <a:xfrm>
            <a:off x="1947736" y="2130770"/>
            <a:ext cx="3479798" cy="2335213"/>
            <a:chOff x="227" y="1903"/>
            <a:chExt cx="2192" cy="1471"/>
          </a:xfrm>
        </p:grpSpPr>
        <p:grpSp>
          <p:nvGrpSpPr>
            <p:cNvPr id="15" name="Group 11"/>
            <p:cNvGrpSpPr>
              <a:grpSpLocks/>
            </p:cNvGrpSpPr>
            <p:nvPr/>
          </p:nvGrpSpPr>
          <p:grpSpPr bwMode="auto">
            <a:xfrm>
              <a:off x="227" y="1903"/>
              <a:ext cx="2081" cy="1471"/>
              <a:chOff x="227" y="1903"/>
              <a:chExt cx="2081" cy="1471"/>
            </a:xfrm>
          </p:grpSpPr>
          <p:pic>
            <p:nvPicPr>
              <p:cNvPr id="18" name="Picture 1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0" y="1903"/>
                <a:ext cx="637" cy="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3"/>
              <p:cNvSpPr>
                <a:spLocks noChangeArrowheads="1"/>
              </p:cNvSpPr>
              <p:nvPr/>
            </p:nvSpPr>
            <p:spPr bwMode="auto">
              <a:xfrm>
                <a:off x="940" y="2085"/>
                <a:ext cx="65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fontAlgn="base">
                  <a:spcBef>
                    <a:spcPct val="0"/>
                  </a:spcBef>
                  <a:spcAft>
                    <a:spcPct val="0"/>
                  </a:spcAft>
                  <a:defRPr/>
                </a:pPr>
                <a:r>
                  <a:rPr kumimoji="1" lang="zh-CN" altLang="en-US" sz="1600" b="1" kern="0" dirty="0">
                    <a:solidFill>
                      <a:srgbClr val="000000"/>
                    </a:solidFill>
                    <a:latin typeface="幼圆" pitchFamily="49" charset="-122"/>
                    <a:ea typeface="幼圆"/>
                  </a:rPr>
                  <a:t>训练数据</a:t>
                </a:r>
                <a:endParaRPr kumimoji="1" lang="en-US" altLang="zh-CN" sz="1600" b="1" kern="0" dirty="0">
                  <a:solidFill>
                    <a:srgbClr val="000000"/>
                  </a:solidFill>
                  <a:latin typeface="幼圆" pitchFamily="49" charset="-122"/>
                  <a:ea typeface="幼圆"/>
                </a:endParaRPr>
              </a:p>
            </p:txBody>
          </p:sp>
          <p:graphicFrame>
            <p:nvGraphicFramePr>
              <p:cNvPr id="20" name="Object 14"/>
              <p:cNvGraphicFramePr>
                <a:graphicFrameLocks/>
              </p:cNvGraphicFramePr>
              <p:nvPr>
                <p:extLst/>
              </p:nvPr>
            </p:nvGraphicFramePr>
            <p:xfrm>
              <a:off x="227" y="2539"/>
              <a:ext cx="2081" cy="835"/>
            </p:xfrm>
            <a:graphic>
              <a:graphicData uri="http://schemas.openxmlformats.org/presentationml/2006/ole">
                <mc:AlternateContent xmlns:mc="http://schemas.openxmlformats.org/markup-compatibility/2006">
                  <mc:Choice xmlns:v="urn:schemas-microsoft-com:vml" Requires="v">
                    <p:oleObj spid="_x0000_s1075" name="工作表" r:id="rId6" imgW="4023234" imgH="1546860" progId="Excel.Sheet.8">
                      <p:embed/>
                    </p:oleObj>
                  </mc:Choice>
                  <mc:Fallback>
                    <p:oleObj name="工作表" r:id="rId6" imgW="4023234" imgH="1546860" progId="Excel.Sheet.8">
                      <p:embed/>
                      <p:pic>
                        <p:nvPicPr>
                          <p:cNvPr id="0" name=""/>
                          <p:cNvPicPr>
                            <a:picLocks noChangeArrowheads="1"/>
                          </p:cNvPicPr>
                          <p:nvPr/>
                        </p:nvPicPr>
                        <p:blipFill>
                          <a:blip r:embed="rId7"/>
                          <a:srcRect/>
                          <a:stretch>
                            <a:fillRect/>
                          </a:stretch>
                        </p:blipFill>
                        <p:spPr bwMode="auto">
                          <a:xfrm>
                            <a:off x="227" y="2539"/>
                            <a:ext cx="2081" cy="835"/>
                          </a:xfrm>
                          <a:prstGeom prst="rect">
                            <a:avLst/>
                          </a:prstGeom>
                          <a:noFill/>
                          <a:ln>
                            <a:noFill/>
                          </a:ln>
                          <a:effectLst/>
                          <a:extLst/>
                        </p:spPr>
                      </p:pic>
                    </p:oleObj>
                  </mc:Fallback>
                </mc:AlternateContent>
              </a:graphicData>
            </a:graphic>
          </p:graphicFrame>
          <p:sp>
            <p:nvSpPr>
              <p:cNvPr id="21" name="Line 15"/>
              <p:cNvSpPr>
                <a:spLocks noChangeShapeType="1"/>
              </p:cNvSpPr>
              <p:nvPr/>
            </p:nvSpPr>
            <p:spPr bwMode="auto">
              <a:xfrm flipH="1">
                <a:off x="227" y="2315"/>
                <a:ext cx="713" cy="20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sz="2400" kern="0">
                  <a:solidFill>
                    <a:srgbClr val="000000"/>
                  </a:solidFill>
                  <a:latin typeface="Times New Roman" pitchFamily="18" charset="0"/>
                </a:endParaRPr>
              </a:p>
            </p:txBody>
          </p:sp>
          <p:sp>
            <p:nvSpPr>
              <p:cNvPr id="22" name="Line 16"/>
              <p:cNvSpPr>
                <a:spLocks noChangeShapeType="1"/>
              </p:cNvSpPr>
              <p:nvPr/>
            </p:nvSpPr>
            <p:spPr bwMode="auto">
              <a:xfrm>
                <a:off x="1616" y="2295"/>
                <a:ext cx="686" cy="235"/>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sz="2400" kern="0">
                  <a:solidFill>
                    <a:srgbClr val="000000"/>
                  </a:solidFill>
                  <a:latin typeface="Times New Roman" pitchFamily="18" charset="0"/>
                </a:endParaRPr>
              </a:p>
            </p:txBody>
          </p:sp>
        </p:grpSp>
        <p:sp>
          <p:nvSpPr>
            <p:cNvPr id="16" name="Text Box 17"/>
            <p:cNvSpPr txBox="1">
              <a:spLocks noChangeArrowheads="1"/>
            </p:cNvSpPr>
            <p:nvPr/>
          </p:nvSpPr>
          <p:spPr bwMode="auto">
            <a:xfrm>
              <a:off x="1693" y="1939"/>
              <a:ext cx="72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defRPr/>
              </a:pPr>
              <a:r>
                <a:rPr lang="zh-CN" altLang="en-US" sz="1600" b="1" kern="0" dirty="0">
                  <a:solidFill>
                    <a:srgbClr val="FF0000"/>
                  </a:solidFill>
                  <a:latin typeface="幼圆" pitchFamily="49" charset="-122"/>
                  <a:ea typeface="幼圆" pitchFamily="49" charset="-122"/>
                </a:rPr>
                <a:t>类别标记</a:t>
              </a:r>
              <a:r>
                <a:rPr lang="zh-CN" altLang="en-US" sz="1600" b="1" kern="0" dirty="0">
                  <a:solidFill>
                    <a:srgbClr val="FF0000"/>
                  </a:solidFill>
                  <a:latin typeface="Palatino Linotype" pitchFamily="18" charset="0"/>
                </a:rPr>
                <a:t>（</a:t>
              </a:r>
              <a:r>
                <a:rPr lang="en-US" altLang="zh-CN" sz="1600" b="1" i="1" kern="0" dirty="0">
                  <a:solidFill>
                    <a:srgbClr val="FF0000"/>
                  </a:solidFill>
                  <a:latin typeface="Palatino Linotype" pitchFamily="18" charset="0"/>
                </a:rPr>
                <a:t>label</a:t>
              </a:r>
              <a:r>
                <a:rPr lang="zh-CN" altLang="en-US" sz="1600" b="1" kern="0" dirty="0">
                  <a:solidFill>
                    <a:srgbClr val="FF0000"/>
                  </a:solidFill>
                  <a:latin typeface="Palatino Linotype" pitchFamily="18" charset="0"/>
                </a:rPr>
                <a:t>）</a:t>
              </a:r>
              <a:endParaRPr lang="en-US" altLang="zh-CN" sz="1600" b="1" kern="0" dirty="0">
                <a:solidFill>
                  <a:srgbClr val="FF0000"/>
                </a:solidFill>
                <a:latin typeface="Palatino Linotype" pitchFamily="18" charset="0"/>
              </a:endParaRPr>
            </a:p>
          </p:txBody>
        </p:sp>
        <p:sp>
          <p:nvSpPr>
            <p:cNvPr id="17" name="Line 18"/>
            <p:cNvSpPr>
              <a:spLocks noChangeShapeType="1"/>
            </p:cNvSpPr>
            <p:nvPr/>
          </p:nvSpPr>
          <p:spPr bwMode="auto">
            <a:xfrm flipH="1">
              <a:off x="1999" y="2269"/>
              <a:ext cx="57" cy="287"/>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sz="2400" kern="0">
                <a:solidFill>
                  <a:srgbClr val="000000"/>
                </a:solidFill>
                <a:latin typeface="Times New Roman" pitchFamily="18" charset="0"/>
              </a:endParaRPr>
            </a:p>
          </p:txBody>
        </p:sp>
      </p:grpSp>
      <p:grpSp>
        <p:nvGrpSpPr>
          <p:cNvPr id="23" name="Group 19"/>
          <p:cNvGrpSpPr>
            <a:grpSpLocks/>
          </p:cNvGrpSpPr>
          <p:nvPr/>
        </p:nvGrpSpPr>
        <p:grpSpPr bwMode="auto">
          <a:xfrm>
            <a:off x="5327848" y="2636316"/>
            <a:ext cx="1260476" cy="647700"/>
            <a:chOff x="2653" y="2115"/>
            <a:chExt cx="794" cy="408"/>
          </a:xfrm>
        </p:grpSpPr>
        <p:sp>
          <p:nvSpPr>
            <p:cNvPr id="24" name="Text Box 20"/>
            <p:cNvSpPr txBox="1">
              <a:spLocks noChangeArrowheads="1"/>
            </p:cNvSpPr>
            <p:nvPr/>
          </p:nvSpPr>
          <p:spPr bwMode="auto">
            <a:xfrm>
              <a:off x="2676" y="2115"/>
              <a:ext cx="77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defRPr/>
              </a:pPr>
              <a:r>
                <a:rPr lang="zh-CN" altLang="en-US" sz="1800" b="1" kern="0" dirty="0">
                  <a:solidFill>
                    <a:srgbClr val="000000"/>
                  </a:solidFill>
                  <a:latin typeface="幼圆" pitchFamily="49" charset="-122"/>
                  <a:ea typeface="幼圆" pitchFamily="49" charset="-122"/>
                </a:rPr>
                <a:t>训练</a:t>
              </a:r>
              <a:endParaRPr lang="en-US" altLang="zh-CN" sz="1800" b="1" kern="0" dirty="0">
                <a:solidFill>
                  <a:srgbClr val="000000"/>
                </a:solidFill>
                <a:latin typeface="幼圆" pitchFamily="49" charset="-122"/>
                <a:ea typeface="幼圆" pitchFamily="49" charset="-122"/>
              </a:endParaRPr>
            </a:p>
          </p:txBody>
        </p:sp>
        <p:sp>
          <p:nvSpPr>
            <p:cNvPr id="25" name="AutoShape 21"/>
            <p:cNvSpPr>
              <a:spLocks noChangeArrowheads="1"/>
            </p:cNvSpPr>
            <p:nvPr/>
          </p:nvSpPr>
          <p:spPr bwMode="auto">
            <a:xfrm>
              <a:off x="2653" y="2341"/>
              <a:ext cx="589" cy="182"/>
            </a:xfrm>
            <a:prstGeom prst="rightArrow">
              <a:avLst>
                <a:gd name="adj1" fmla="val 50000"/>
                <a:gd name="adj2" fmla="val 80907"/>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sz="2400" kern="0">
                <a:solidFill>
                  <a:srgbClr val="000000"/>
                </a:solidFill>
                <a:latin typeface="Times New Roman" pitchFamily="18" charset="0"/>
              </a:endParaRPr>
            </a:p>
          </p:txBody>
        </p:sp>
      </p:grpSp>
      <p:sp>
        <p:nvSpPr>
          <p:cNvPr id="26" name="Text Box 22"/>
          <p:cNvSpPr txBox="1">
            <a:spLocks noChangeArrowheads="1"/>
          </p:cNvSpPr>
          <p:nvPr/>
        </p:nvSpPr>
        <p:spPr bwMode="auto">
          <a:xfrm>
            <a:off x="8425058" y="4200004"/>
            <a:ext cx="863600" cy="379413"/>
          </a:xfrm>
          <a:prstGeom prst="rect">
            <a:avLst/>
          </a:prstGeom>
          <a:noFill/>
          <a:ln w="12700">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pPr>
            <a:r>
              <a:rPr kumimoji="1" lang="en-US" altLang="zh-CN" sz="1800" b="1" dirty="0">
                <a:solidFill>
                  <a:srgbClr val="FF6600"/>
                </a:solidFill>
                <a:latin typeface="Palatino Linotype" pitchFamily="18" charset="0"/>
              </a:rPr>
              <a:t>? = </a:t>
            </a:r>
            <a:r>
              <a:rPr kumimoji="1" lang="zh-CN" altLang="en-US" sz="1800" b="1" dirty="0">
                <a:solidFill>
                  <a:srgbClr val="FF6600"/>
                </a:solidFill>
                <a:latin typeface="幼圆" panose="02010509060101010101" pitchFamily="49" charset="-122"/>
                <a:ea typeface="幼圆" panose="02010509060101010101" pitchFamily="49" charset="-122"/>
              </a:rPr>
              <a:t>是</a:t>
            </a:r>
            <a:endParaRPr kumimoji="1" lang="en-US" altLang="zh-CN" sz="1800" b="1" i="1" dirty="0">
              <a:solidFill>
                <a:srgbClr val="FF6600"/>
              </a:solidFill>
              <a:latin typeface="幼圆" panose="02010509060101010101" pitchFamily="49" charset="-122"/>
              <a:ea typeface="幼圆" panose="02010509060101010101" pitchFamily="49" charset="-122"/>
            </a:endParaRPr>
          </a:p>
        </p:txBody>
      </p:sp>
      <p:grpSp>
        <p:nvGrpSpPr>
          <p:cNvPr id="27" name="Group 23"/>
          <p:cNvGrpSpPr>
            <a:grpSpLocks/>
          </p:cNvGrpSpPr>
          <p:nvPr/>
        </p:nvGrpSpPr>
        <p:grpSpPr bwMode="auto">
          <a:xfrm>
            <a:off x="5839022" y="4292080"/>
            <a:ext cx="3470276" cy="1368426"/>
            <a:chOff x="2975" y="3158"/>
            <a:chExt cx="2186" cy="862"/>
          </a:xfrm>
        </p:grpSpPr>
        <p:grpSp>
          <p:nvGrpSpPr>
            <p:cNvPr id="28" name="Group 24"/>
            <p:cNvGrpSpPr>
              <a:grpSpLocks/>
            </p:cNvGrpSpPr>
            <p:nvPr/>
          </p:nvGrpSpPr>
          <p:grpSpPr bwMode="auto">
            <a:xfrm>
              <a:off x="2975" y="3158"/>
              <a:ext cx="1311" cy="635"/>
              <a:chOff x="4302" y="3094"/>
              <a:chExt cx="1311" cy="635"/>
            </a:xfrm>
          </p:grpSpPr>
          <p:grpSp>
            <p:nvGrpSpPr>
              <p:cNvPr id="31" name="Group 25"/>
              <p:cNvGrpSpPr>
                <a:grpSpLocks/>
              </p:cNvGrpSpPr>
              <p:nvPr/>
            </p:nvGrpSpPr>
            <p:grpSpPr bwMode="auto">
              <a:xfrm>
                <a:off x="4580" y="3094"/>
                <a:ext cx="758" cy="296"/>
                <a:chOff x="4148" y="2008"/>
                <a:chExt cx="1122" cy="514"/>
              </a:xfrm>
            </p:grpSpPr>
            <p:pic>
              <p:nvPicPr>
                <p:cNvPr id="35" name="Picture 2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48" y="2008"/>
                  <a:ext cx="1122" cy="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Rectangle 27"/>
                <p:cNvSpPr>
                  <a:spLocks noChangeArrowheads="1"/>
                </p:cNvSpPr>
                <p:nvPr/>
              </p:nvSpPr>
              <p:spPr bwMode="auto">
                <a:xfrm>
                  <a:off x="4201" y="2126"/>
                  <a:ext cx="1010" cy="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fontAlgn="base">
                    <a:spcBef>
                      <a:spcPct val="0"/>
                    </a:spcBef>
                    <a:spcAft>
                      <a:spcPct val="0"/>
                    </a:spcAft>
                    <a:defRPr/>
                  </a:pPr>
                  <a:r>
                    <a:rPr kumimoji="1" lang="zh-CN" altLang="en-US" sz="1400" b="1" kern="0" dirty="0">
                      <a:solidFill>
                        <a:srgbClr val="000000"/>
                      </a:solidFill>
                      <a:latin typeface="幼圆" pitchFamily="49" charset="-122"/>
                      <a:ea typeface="幼圆"/>
                    </a:rPr>
                    <a:t>新数据样本</a:t>
                  </a:r>
                  <a:endParaRPr kumimoji="1" lang="en-US" altLang="zh-CN" sz="1400" b="1" kern="0" dirty="0">
                    <a:solidFill>
                      <a:srgbClr val="000000"/>
                    </a:solidFill>
                    <a:latin typeface="幼圆" pitchFamily="49" charset="-122"/>
                    <a:ea typeface="幼圆"/>
                  </a:endParaRPr>
                </a:p>
              </p:txBody>
            </p:sp>
          </p:grpSp>
          <p:sp>
            <p:nvSpPr>
              <p:cNvPr id="32" name="Rectangle 28"/>
              <p:cNvSpPr>
                <a:spLocks noChangeArrowheads="1"/>
              </p:cNvSpPr>
              <p:nvPr/>
            </p:nvSpPr>
            <p:spPr bwMode="auto">
              <a:xfrm>
                <a:off x="4302" y="3516"/>
                <a:ext cx="1311" cy="213"/>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fontAlgn="base">
                  <a:spcBef>
                    <a:spcPct val="0"/>
                  </a:spcBef>
                  <a:spcAft>
                    <a:spcPct val="0"/>
                  </a:spcAft>
                  <a:defRPr/>
                </a:pPr>
                <a:r>
                  <a:rPr kumimoji="1" lang="en-US" altLang="zh-CN" sz="1600" kern="0" dirty="0">
                    <a:solidFill>
                      <a:srgbClr val="000000"/>
                    </a:solidFill>
                    <a:latin typeface="Palatino Linotype" pitchFamily="18" charset="0"/>
                  </a:rPr>
                  <a:t>(</a:t>
                </a:r>
                <a:r>
                  <a:rPr kumimoji="1" lang="zh-CN" altLang="en-US" sz="1600" kern="0" dirty="0">
                    <a:solidFill>
                      <a:srgbClr val="000000"/>
                    </a:solidFill>
                    <a:latin typeface="幼圆"/>
                    <a:ea typeface="幼圆"/>
                  </a:rPr>
                  <a:t>浅白</a:t>
                </a:r>
                <a:r>
                  <a:rPr kumimoji="1" lang="en-US" altLang="zh-CN" sz="1600" kern="0" dirty="0">
                    <a:solidFill>
                      <a:srgbClr val="000000"/>
                    </a:solidFill>
                    <a:latin typeface="Palatino Linotype" pitchFamily="18" charset="0"/>
                  </a:rPr>
                  <a:t>, </a:t>
                </a:r>
                <a:r>
                  <a:rPr kumimoji="1" lang="zh-CN" altLang="en-US" sz="1600" kern="0" dirty="0">
                    <a:solidFill>
                      <a:srgbClr val="000000"/>
                    </a:solidFill>
                    <a:latin typeface="幼圆"/>
                    <a:ea typeface="幼圆"/>
                  </a:rPr>
                  <a:t>蜷缩</a:t>
                </a:r>
                <a:r>
                  <a:rPr kumimoji="1" lang="en-US" altLang="zh-CN" sz="1600" kern="0" dirty="0">
                    <a:solidFill>
                      <a:srgbClr val="000000"/>
                    </a:solidFill>
                    <a:latin typeface="Palatino Linotype" pitchFamily="18" charset="0"/>
                  </a:rPr>
                  <a:t>, </a:t>
                </a:r>
                <a:r>
                  <a:rPr kumimoji="1" lang="zh-CN" altLang="en-US" sz="1600" kern="0" dirty="0">
                    <a:solidFill>
                      <a:srgbClr val="000000"/>
                    </a:solidFill>
                    <a:latin typeface="幼圆"/>
                    <a:ea typeface="幼圆"/>
                  </a:rPr>
                  <a:t>浊响</a:t>
                </a:r>
                <a:r>
                  <a:rPr kumimoji="1" lang="en-US" altLang="zh-CN" sz="1600" kern="0" dirty="0">
                    <a:solidFill>
                      <a:srgbClr val="000000"/>
                    </a:solidFill>
                    <a:latin typeface="Palatino Linotype" pitchFamily="18" charset="0"/>
                  </a:rPr>
                  <a:t>,  ?)</a:t>
                </a:r>
              </a:p>
            </p:txBody>
          </p:sp>
          <p:sp>
            <p:nvSpPr>
              <p:cNvPr id="33" name="Line 29"/>
              <p:cNvSpPr>
                <a:spLocks noChangeShapeType="1"/>
              </p:cNvSpPr>
              <p:nvPr/>
            </p:nvSpPr>
            <p:spPr bwMode="auto">
              <a:xfrm flipH="1">
                <a:off x="4302" y="3334"/>
                <a:ext cx="279" cy="18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sz="2400" kern="0">
                  <a:solidFill>
                    <a:srgbClr val="000000"/>
                  </a:solidFill>
                  <a:latin typeface="Times New Roman" pitchFamily="18" charset="0"/>
                </a:endParaRPr>
              </a:p>
            </p:txBody>
          </p:sp>
          <p:sp>
            <p:nvSpPr>
              <p:cNvPr id="34" name="Line 30"/>
              <p:cNvSpPr>
                <a:spLocks noChangeShapeType="1"/>
              </p:cNvSpPr>
              <p:nvPr/>
            </p:nvSpPr>
            <p:spPr bwMode="auto">
              <a:xfrm>
                <a:off x="5333" y="3334"/>
                <a:ext cx="280" cy="18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sz="2400" kern="0">
                  <a:solidFill>
                    <a:srgbClr val="000000"/>
                  </a:solidFill>
                  <a:latin typeface="Times New Roman" pitchFamily="18" charset="0"/>
                </a:endParaRPr>
              </a:p>
            </p:txBody>
          </p:sp>
        </p:grpSp>
        <p:sp>
          <p:nvSpPr>
            <p:cNvPr id="29" name="Line 31"/>
            <p:cNvSpPr>
              <a:spLocks noChangeShapeType="1"/>
            </p:cNvSpPr>
            <p:nvPr/>
          </p:nvSpPr>
          <p:spPr bwMode="auto">
            <a:xfrm>
              <a:off x="4184" y="3657"/>
              <a:ext cx="391" cy="136"/>
            </a:xfrm>
            <a:prstGeom prst="line">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zh-CN" altLang="en-US" sz="2400" kern="0">
                <a:solidFill>
                  <a:srgbClr val="000000"/>
                </a:solidFill>
                <a:latin typeface="Times New Roman" pitchFamily="18" charset="0"/>
              </a:endParaRPr>
            </a:p>
          </p:txBody>
        </p:sp>
        <p:sp>
          <p:nvSpPr>
            <p:cNvPr id="30" name="Text Box 32"/>
            <p:cNvSpPr txBox="1">
              <a:spLocks noChangeArrowheads="1"/>
            </p:cNvSpPr>
            <p:nvPr/>
          </p:nvSpPr>
          <p:spPr bwMode="auto">
            <a:xfrm>
              <a:off x="4513" y="3652"/>
              <a:ext cx="64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defRPr/>
              </a:pPr>
              <a:r>
                <a:rPr lang="zh-CN" altLang="en-US" sz="1600" b="1" kern="0" dirty="0">
                  <a:solidFill>
                    <a:srgbClr val="FF0000"/>
                  </a:solidFill>
                  <a:latin typeface="幼圆" pitchFamily="49" charset="-122"/>
                  <a:ea typeface="幼圆" pitchFamily="49" charset="-122"/>
                </a:rPr>
                <a:t>类别标记未知</a:t>
              </a:r>
              <a:endParaRPr lang="en-US" altLang="zh-CN" sz="1600" b="1" kern="0" dirty="0">
                <a:solidFill>
                  <a:srgbClr val="FF0000"/>
                </a:solidFill>
                <a:latin typeface="幼圆" pitchFamily="49" charset="-122"/>
                <a:ea typeface="幼圆" pitchFamily="49" charset="-122"/>
              </a:endParaRPr>
            </a:p>
          </p:txBody>
        </p:sp>
      </p:grpSp>
      <p:sp>
        <p:nvSpPr>
          <p:cNvPr id="37" name="AutoShape 33"/>
          <p:cNvSpPr>
            <a:spLocks/>
          </p:cNvSpPr>
          <p:nvPr/>
        </p:nvSpPr>
        <p:spPr bwMode="auto">
          <a:xfrm>
            <a:off x="6193033" y="1483792"/>
            <a:ext cx="3635635" cy="401637"/>
          </a:xfrm>
          <a:prstGeom prst="borderCallout1">
            <a:avLst>
              <a:gd name="adj1" fmla="val 46245"/>
              <a:gd name="adj2" fmla="val -2861"/>
              <a:gd name="adj3" fmla="val 294356"/>
              <a:gd name="adj4" fmla="val -14490"/>
            </a:avLst>
          </a:prstGeom>
          <a:solidFill>
            <a:srgbClr val="FFFF99"/>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r>
              <a:rPr lang="zh-CN" altLang="en-US" kern="0" dirty="0">
                <a:solidFill>
                  <a:srgbClr val="000000"/>
                </a:solidFill>
                <a:latin typeface="Palatino Linotype" pitchFamily="18" charset="0"/>
                <a:ea typeface="幼圆"/>
              </a:rPr>
              <a:t>使用学习算法（</a:t>
            </a:r>
            <a:r>
              <a:rPr lang="en-US" altLang="zh-CN" i="1" kern="0" dirty="0">
                <a:solidFill>
                  <a:srgbClr val="000000"/>
                </a:solidFill>
                <a:latin typeface="Palatino Linotype" pitchFamily="18" charset="0"/>
                <a:ea typeface="幼圆"/>
              </a:rPr>
              <a:t>learning algorithm</a:t>
            </a:r>
            <a:r>
              <a:rPr lang="zh-CN" altLang="en-US" kern="0" dirty="0">
                <a:solidFill>
                  <a:srgbClr val="000000"/>
                </a:solidFill>
                <a:latin typeface="Palatino Linotype" pitchFamily="18" charset="0"/>
                <a:ea typeface="幼圆"/>
              </a:rPr>
              <a:t>）</a:t>
            </a:r>
            <a:endParaRPr lang="en-US" altLang="zh-CN" kern="0" dirty="0">
              <a:solidFill>
                <a:srgbClr val="000000"/>
              </a:solidFill>
              <a:latin typeface="Palatino Linotype" pitchFamily="18" charset="0"/>
              <a:ea typeface="幼圆"/>
            </a:endParaRPr>
          </a:p>
        </p:txBody>
      </p:sp>
      <p:sp>
        <p:nvSpPr>
          <p:cNvPr id="2" name="文本框 1"/>
          <p:cNvSpPr txBox="1"/>
          <p:nvPr/>
        </p:nvSpPr>
        <p:spPr>
          <a:xfrm>
            <a:off x="890738" y="775906"/>
            <a:ext cx="2236510" cy="707886"/>
          </a:xfrm>
          <a:prstGeom prst="rect">
            <a:avLst/>
          </a:prstGeom>
          <a:noFill/>
        </p:spPr>
        <p:txBody>
          <a:bodyPr wrap="none" rtlCol="0">
            <a:spAutoFit/>
          </a:bodyPr>
          <a:lstStyle/>
          <a:p>
            <a:r>
              <a:rPr lang="zh-CN" altLang="en-US" sz="4000" dirty="0"/>
              <a:t>监督学习</a:t>
            </a:r>
          </a:p>
        </p:txBody>
      </p:sp>
      <p:grpSp>
        <p:nvGrpSpPr>
          <p:cNvPr id="38" name="Group 19"/>
          <p:cNvGrpSpPr>
            <a:grpSpLocks/>
          </p:cNvGrpSpPr>
          <p:nvPr/>
        </p:nvGrpSpPr>
        <p:grpSpPr bwMode="auto">
          <a:xfrm>
            <a:off x="6631183" y="5326066"/>
            <a:ext cx="703263" cy="884238"/>
            <a:chOff x="2915" y="1874"/>
            <a:chExt cx="443" cy="557"/>
          </a:xfrm>
        </p:grpSpPr>
        <p:sp>
          <p:nvSpPr>
            <p:cNvPr id="39" name="Text Box 20"/>
            <p:cNvSpPr txBox="1">
              <a:spLocks noChangeArrowheads="1"/>
            </p:cNvSpPr>
            <p:nvPr/>
          </p:nvSpPr>
          <p:spPr bwMode="auto">
            <a:xfrm>
              <a:off x="2915" y="2198"/>
              <a:ext cx="4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defRPr/>
              </a:pPr>
              <a:r>
                <a:rPr lang="zh-CN" altLang="en-US" sz="1800" b="1" kern="0" dirty="0">
                  <a:solidFill>
                    <a:srgbClr val="000000"/>
                  </a:solidFill>
                  <a:latin typeface="幼圆" pitchFamily="49" charset="-122"/>
                  <a:ea typeface="幼圆" pitchFamily="49" charset="-122"/>
                </a:rPr>
                <a:t>识别</a:t>
              </a:r>
              <a:endParaRPr lang="en-US" altLang="zh-CN" sz="1800" b="1" kern="0" dirty="0">
                <a:solidFill>
                  <a:srgbClr val="000000"/>
                </a:solidFill>
                <a:latin typeface="幼圆" pitchFamily="49" charset="-122"/>
                <a:ea typeface="幼圆" pitchFamily="49" charset="-122"/>
              </a:endParaRPr>
            </a:p>
          </p:txBody>
        </p:sp>
        <p:sp>
          <p:nvSpPr>
            <p:cNvPr id="40" name="AutoShape 21"/>
            <p:cNvSpPr>
              <a:spLocks noChangeArrowheads="1"/>
            </p:cNvSpPr>
            <p:nvPr/>
          </p:nvSpPr>
          <p:spPr bwMode="auto">
            <a:xfrm rot="16200000">
              <a:off x="2975" y="1915"/>
              <a:ext cx="324" cy="242"/>
            </a:xfrm>
            <a:prstGeom prst="rightArrow">
              <a:avLst>
                <a:gd name="adj1" fmla="val 50000"/>
                <a:gd name="adj2" fmla="val 80907"/>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zh-CN" altLang="en-US" sz="2400" kern="0">
                <a:solidFill>
                  <a:srgbClr val="000000"/>
                </a:solidFill>
                <a:latin typeface="Times New Roman" pitchFamily="18" charset="0"/>
              </a:endParaRPr>
            </a:p>
          </p:txBody>
        </p:sp>
      </p:grpSp>
    </p:spTree>
    <p:extLst>
      <p:ext uri="{BB962C8B-B14F-4D97-AF65-F5344CB8AC3E}">
        <p14:creationId xmlns:p14="http://schemas.microsoft.com/office/powerpoint/2010/main" val="67363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750"/>
                                        <p:tgtEl>
                                          <p:spTgt spid="23"/>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1000"/>
                                        <p:tgtEl>
                                          <p:spTgt spid="37"/>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up)">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750"/>
                                        <p:tgtEl>
                                          <p:spTgt spid="38"/>
                                        </p:tgtEl>
                                      </p:cBhvr>
                                    </p:animEffect>
                                  </p:childTnLst>
                                </p:cTn>
                              </p:par>
                            </p:childTnLst>
                          </p:cTn>
                        </p:par>
                        <p:par>
                          <p:cTn id="26" fill="hold">
                            <p:stCondLst>
                              <p:cond delay="750"/>
                            </p:stCondLst>
                            <p:childTnLst>
                              <p:par>
                                <p:cTn id="27" presetID="22" presetClass="entr" presetSubtype="4" fill="hold" grpId="0" nodeType="afterEffect">
                                  <p:stCondLst>
                                    <p:cond delay="50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par>
                          <p:cTn id="30" fill="hold">
                            <p:stCondLst>
                              <p:cond delay="1750"/>
                            </p:stCondLst>
                            <p:childTnLst>
                              <p:par>
                                <p:cTn id="31" presetID="22" presetClass="entr" presetSubtype="1" fill="hold" grpId="0" nodeType="after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wipe(up)">
                                      <p:cBhvr>
                                        <p:cTn id="33" dur="500"/>
                                        <p:tgtEl>
                                          <p:spTgt spid="6"/>
                                        </p:tgtEl>
                                      </p:cBhvr>
                                    </p:animEffect>
                                  </p:childTnLst>
                                </p:cTn>
                              </p:par>
                            </p:childTnLst>
                          </p:cTn>
                        </p:par>
                        <p:par>
                          <p:cTn id="34" fill="hold">
                            <p:stCondLst>
                              <p:cond delay="2750"/>
                            </p:stCondLst>
                            <p:childTnLst>
                              <p:par>
                                <p:cTn id="35" presetID="22" presetClass="entr" presetSubtype="8" fill="hold" grpId="0" nodeType="afterEffect">
                                  <p:stCondLst>
                                    <p:cond delay="50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6"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开场白</a:t>
            </a:r>
          </a:p>
        </p:txBody>
      </p:sp>
      <p:sp>
        <p:nvSpPr>
          <p:cNvPr id="3" name="内容占位符 2"/>
          <p:cNvSpPr>
            <a:spLocks noGrp="1"/>
          </p:cNvSpPr>
          <p:nvPr>
            <p:ph idx="1"/>
          </p:nvPr>
        </p:nvSpPr>
        <p:spPr>
          <a:xfrm>
            <a:off x="838200" y="2818356"/>
            <a:ext cx="10515600" cy="1064712"/>
          </a:xfrm>
        </p:spPr>
        <p:txBody>
          <a:bodyPr>
            <a:normAutofit/>
          </a:bodyPr>
          <a:lstStyle/>
          <a:p>
            <a:pPr marL="0" indent="0" algn="ctr">
              <a:buNone/>
            </a:pPr>
            <a:r>
              <a:rPr lang="zh-CN" altLang="en-US" sz="5400" dirty="0"/>
              <a:t>什么是人工智能</a:t>
            </a:r>
          </a:p>
        </p:txBody>
      </p:sp>
    </p:spTree>
    <p:extLst>
      <p:ext uri="{BB962C8B-B14F-4D97-AF65-F5344CB8AC3E}">
        <p14:creationId xmlns:p14="http://schemas.microsoft.com/office/powerpoint/2010/main" val="351645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pPr>
              <a:defRPr/>
            </a:pPr>
            <a:fld id="{98837759-4A30-4832-A3F6-0308A67B2882}" type="slidenum">
              <a:rPr lang="en-US" altLang="zh-CN" smtClean="0"/>
              <a:pPr>
                <a:defRPr/>
              </a:pPr>
              <a:t>30</a:t>
            </a:fld>
            <a:endParaRPr lang="en-US" altLang="zh-CN"/>
          </a:p>
        </p:txBody>
      </p:sp>
      <p:sp>
        <p:nvSpPr>
          <p:cNvPr id="6" name="Rectangle 2"/>
          <p:cNvSpPr>
            <a:spLocks noGrp="1" noChangeArrowheads="1"/>
          </p:cNvSpPr>
          <p:nvPr>
            <p:ph type="title"/>
          </p:nvPr>
        </p:nvSpPr>
        <p:spPr>
          <a:xfrm>
            <a:off x="1109880" y="118846"/>
            <a:ext cx="8540750" cy="1255712"/>
          </a:xfrm>
        </p:spPr>
        <p:txBody>
          <a:bodyPr/>
          <a:lstStyle/>
          <a:p>
            <a:pPr eaLnBrk="1" hangingPunct="1"/>
            <a:r>
              <a:rPr lang="zh-CN" altLang="en-US" sz="4000" dirty="0">
                <a:latin typeface="Times New Roman" pitchFamily="18" charset="0"/>
              </a:rPr>
              <a:t>从神经网络到深度学习</a:t>
            </a:r>
          </a:p>
        </p:txBody>
      </p:sp>
      <p:pic>
        <p:nvPicPr>
          <p:cNvPr id="11" name="图片 10" descr="brain nn1.jpg"/>
          <p:cNvPicPr>
            <a:picLocks noChangeAspect="1"/>
          </p:cNvPicPr>
          <p:nvPr/>
        </p:nvPicPr>
        <p:blipFill>
          <a:blip r:embed="rId2" cstate="print"/>
          <a:stretch>
            <a:fillRect/>
          </a:stretch>
        </p:blipFill>
        <p:spPr>
          <a:xfrm>
            <a:off x="1109880" y="2533756"/>
            <a:ext cx="3333750" cy="1609725"/>
          </a:xfrm>
          <a:prstGeom prst="rect">
            <a:avLst/>
          </a:prstGeom>
        </p:spPr>
      </p:pic>
      <p:sp>
        <p:nvSpPr>
          <p:cNvPr id="2" name="文本框 1"/>
          <p:cNvSpPr txBox="1"/>
          <p:nvPr/>
        </p:nvSpPr>
        <p:spPr>
          <a:xfrm>
            <a:off x="1653436" y="4496844"/>
            <a:ext cx="2339102" cy="461665"/>
          </a:xfrm>
          <a:prstGeom prst="rect">
            <a:avLst/>
          </a:prstGeom>
          <a:noFill/>
        </p:spPr>
        <p:txBody>
          <a:bodyPr wrap="none" rtlCol="0">
            <a:spAutoFit/>
          </a:bodyPr>
          <a:lstStyle/>
          <a:p>
            <a:r>
              <a:rPr lang="zh-CN" altLang="en-US" sz="2400" dirty="0"/>
              <a:t>生命体神经网络</a:t>
            </a:r>
          </a:p>
        </p:txBody>
      </p:sp>
      <p:pic>
        <p:nvPicPr>
          <p:cNvPr id="12" name="图片 11" descr="Ncell.bmp"/>
          <p:cNvPicPr>
            <a:picLocks noChangeAspect="1"/>
          </p:cNvPicPr>
          <p:nvPr/>
        </p:nvPicPr>
        <p:blipFill>
          <a:blip r:embed="rId3" cstate="print"/>
          <a:stretch>
            <a:fillRect/>
          </a:stretch>
        </p:blipFill>
        <p:spPr>
          <a:xfrm>
            <a:off x="6350574" y="1959049"/>
            <a:ext cx="4520052" cy="2759138"/>
          </a:xfrm>
          <a:prstGeom prst="rect">
            <a:avLst/>
          </a:prstGeom>
        </p:spPr>
      </p:pic>
      <p:sp>
        <p:nvSpPr>
          <p:cNvPr id="5" name="右箭头 4"/>
          <p:cNvSpPr/>
          <p:nvPr/>
        </p:nvSpPr>
        <p:spPr>
          <a:xfrm>
            <a:off x="4847573" y="2893512"/>
            <a:ext cx="1202498" cy="7139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311528" y="4506633"/>
            <a:ext cx="2339102" cy="461665"/>
          </a:xfrm>
          <a:prstGeom prst="rect">
            <a:avLst/>
          </a:prstGeom>
          <a:noFill/>
        </p:spPr>
        <p:txBody>
          <a:bodyPr wrap="none" rtlCol="0">
            <a:spAutoFit/>
          </a:bodyPr>
          <a:lstStyle/>
          <a:p>
            <a:r>
              <a:rPr lang="zh-CN" altLang="en-US" sz="2400" dirty="0"/>
              <a:t>人工设计感知机</a:t>
            </a:r>
          </a:p>
        </p:txBody>
      </p:sp>
      <p:sp>
        <p:nvSpPr>
          <p:cNvPr id="14" name="TextBox 18"/>
          <p:cNvSpPr txBox="1"/>
          <p:nvPr/>
        </p:nvSpPr>
        <p:spPr>
          <a:xfrm>
            <a:off x="7014574" y="5652424"/>
            <a:ext cx="3437415" cy="400110"/>
          </a:xfrm>
          <a:prstGeom prst="rect">
            <a:avLst/>
          </a:prstGeom>
          <a:noFill/>
          <a:ln w="12700">
            <a:solidFill>
              <a:schemeClr val="tx1"/>
            </a:solidFill>
          </a:ln>
        </p:spPr>
        <p:txBody>
          <a:bodyPr wrap="square" rtlCol="0">
            <a:spAutoFit/>
          </a:bodyPr>
          <a:lstStyle/>
          <a:p>
            <a:pPr algn="r"/>
            <a:r>
              <a:rPr lang="en-US" altLang="zh-CN" sz="2000" dirty="0">
                <a:ea typeface="仿宋" pitchFamily="49" charset="-122"/>
              </a:rPr>
              <a:t>Frank  Rosenblatt (1928 - 1971)</a:t>
            </a:r>
            <a:endParaRPr lang="en-US" altLang="zh-CN" dirty="0">
              <a:solidFill>
                <a:srgbClr val="FF0000"/>
              </a:solidFill>
              <a:latin typeface="Arial Unicode MS" pitchFamily="34" charset="-122"/>
              <a:ea typeface="Arial Unicode MS" pitchFamily="34" charset="-122"/>
              <a:cs typeface="Arial Unicode MS" pitchFamily="34" charset="-122"/>
            </a:endParaRPr>
          </a:p>
        </p:txBody>
      </p:sp>
      <p:pic>
        <p:nvPicPr>
          <p:cNvPr id="15" name="图片 14" descr="frank rosenblatt.jpg"/>
          <p:cNvPicPr>
            <a:picLocks noChangeAspect="1"/>
          </p:cNvPicPr>
          <p:nvPr/>
        </p:nvPicPr>
        <p:blipFill>
          <a:blip r:embed="rId4" cstate="print"/>
          <a:stretch>
            <a:fillRect/>
          </a:stretch>
        </p:blipFill>
        <p:spPr>
          <a:xfrm>
            <a:off x="5746437" y="5218410"/>
            <a:ext cx="1268137" cy="1268137"/>
          </a:xfrm>
          <a:prstGeom prst="rect">
            <a:avLst/>
          </a:prstGeom>
          <a:ln>
            <a:noFill/>
          </a:ln>
          <a:effectLst>
            <a:softEdge rad="112500"/>
          </a:effectLst>
        </p:spPr>
      </p:pic>
    </p:spTree>
    <p:extLst>
      <p:ext uri="{BB962C8B-B14F-4D97-AF65-F5344CB8AC3E}">
        <p14:creationId xmlns:p14="http://schemas.microsoft.com/office/powerpoint/2010/main" val="799322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感知机的基本原理</a:t>
            </a:r>
          </a:p>
        </p:txBody>
      </p:sp>
      <p:pic>
        <p:nvPicPr>
          <p:cNvPr id="4" name="内容占位符 3"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35587" y="1839749"/>
            <a:ext cx="9520825" cy="4223246"/>
          </a:xfrm>
        </p:spPr>
      </p:pic>
      <p:sp>
        <p:nvSpPr>
          <p:cNvPr id="5" name="文本框 4"/>
          <p:cNvSpPr txBox="1"/>
          <p:nvPr/>
        </p:nvSpPr>
        <p:spPr>
          <a:xfrm>
            <a:off x="1205628" y="3169085"/>
            <a:ext cx="510437" cy="954107"/>
          </a:xfrm>
          <a:prstGeom prst="rect">
            <a:avLst/>
          </a:prstGeom>
          <a:noFill/>
        </p:spPr>
        <p:txBody>
          <a:bodyPr wrap="square" rtlCol="0">
            <a:spAutoFit/>
          </a:bodyPr>
          <a:lstStyle/>
          <a:p>
            <a:r>
              <a:rPr lang="zh-CN" altLang="en-US" sz="2800" dirty="0"/>
              <a:t>输入</a:t>
            </a:r>
          </a:p>
        </p:txBody>
      </p:sp>
      <p:sp>
        <p:nvSpPr>
          <p:cNvPr id="6" name="文本框 5"/>
          <p:cNvSpPr txBox="1"/>
          <p:nvPr/>
        </p:nvSpPr>
        <p:spPr>
          <a:xfrm>
            <a:off x="10986371" y="3169085"/>
            <a:ext cx="510437" cy="954107"/>
          </a:xfrm>
          <a:prstGeom prst="rect">
            <a:avLst/>
          </a:prstGeom>
          <a:noFill/>
        </p:spPr>
        <p:txBody>
          <a:bodyPr wrap="square" rtlCol="0">
            <a:spAutoFit/>
          </a:bodyPr>
          <a:lstStyle/>
          <a:p>
            <a:r>
              <a:rPr lang="zh-CN" altLang="en-US" sz="2800" dirty="0"/>
              <a:t>输出</a:t>
            </a:r>
          </a:p>
        </p:txBody>
      </p:sp>
      <p:grpSp>
        <p:nvGrpSpPr>
          <p:cNvPr id="9" name="组合 8"/>
          <p:cNvGrpSpPr/>
          <p:nvPr/>
        </p:nvGrpSpPr>
        <p:grpSpPr>
          <a:xfrm>
            <a:off x="2730674" y="1778696"/>
            <a:ext cx="5724394" cy="2968669"/>
            <a:chOff x="2730674" y="1778696"/>
            <a:chExt cx="5724394" cy="2968669"/>
          </a:xfrm>
        </p:grpSpPr>
        <p:sp>
          <p:nvSpPr>
            <p:cNvPr id="7" name="矩形 6"/>
            <p:cNvSpPr/>
            <p:nvPr/>
          </p:nvSpPr>
          <p:spPr>
            <a:xfrm>
              <a:off x="2730674" y="2104373"/>
              <a:ext cx="563671" cy="26429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标注 7"/>
            <p:cNvSpPr/>
            <p:nvPr/>
          </p:nvSpPr>
          <p:spPr>
            <a:xfrm>
              <a:off x="5511452" y="1778696"/>
              <a:ext cx="2943616" cy="1127342"/>
            </a:xfrm>
            <a:prstGeom prst="wedgeRoundRectCallout">
              <a:avLst>
                <a:gd name="adj1" fmla="val -124238"/>
                <a:gd name="adj2" fmla="val 25834"/>
                <a:gd name="adj3" fmla="val 16667"/>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诸权重的设置，需要用已有数据进行训练</a:t>
              </a:r>
            </a:p>
          </p:txBody>
        </p:sp>
      </p:grpSp>
      <p:sp>
        <p:nvSpPr>
          <p:cNvPr id="11" name="圆角矩形标注 10"/>
          <p:cNvSpPr/>
          <p:nvPr/>
        </p:nvSpPr>
        <p:spPr>
          <a:xfrm>
            <a:off x="8455068" y="5648385"/>
            <a:ext cx="2144035" cy="1127342"/>
          </a:xfrm>
          <a:prstGeom prst="wedgeRoundRectCallout">
            <a:avLst>
              <a:gd name="adj1" fmla="val -74141"/>
              <a:gd name="adj2" fmla="val -187499"/>
              <a:gd name="adj3" fmla="val 16667"/>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rPr>
              <a:t>激励函数需要选择</a:t>
            </a:r>
          </a:p>
        </p:txBody>
      </p:sp>
    </p:spTree>
    <p:extLst>
      <p:ext uri="{BB962C8B-B14F-4D97-AF65-F5344CB8AC3E}">
        <p14:creationId xmlns:p14="http://schemas.microsoft.com/office/powerpoint/2010/main" val="77871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人工神经网络算法</a:t>
            </a:r>
            <a:r>
              <a:rPr lang="en-US" altLang="zh-CN" dirty="0"/>
              <a:t>ANN</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1455" y="1690688"/>
            <a:ext cx="9789090" cy="5054079"/>
          </a:xfrm>
        </p:spPr>
      </p:pic>
    </p:spTree>
    <p:extLst>
      <p:ext uri="{BB962C8B-B14F-4D97-AF65-F5344CB8AC3E}">
        <p14:creationId xmlns:p14="http://schemas.microsoft.com/office/powerpoint/2010/main" val="3475739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2207568" y="476672"/>
            <a:ext cx="7772400" cy="1080120"/>
          </a:xfrm>
          <a:prstGeom prst="rect">
            <a:avLst/>
          </a:prstGeom>
        </p:spPr>
        <p:txBody>
          <a:bodyPr vert="horz" lIns="91440" tIns="45720" rIns="91440" bIns="45720" rtlCol="0" anchor="ctr">
            <a:noAutofit/>
          </a:bodyPr>
          <a:lstStyle/>
          <a:p>
            <a:pPr algn="ctr">
              <a:spcBef>
                <a:spcPct val="0"/>
              </a:spcBef>
              <a:defRPr/>
            </a:pPr>
            <a:r>
              <a:rPr lang="en-US" altLang="zh-CN" sz="4400" dirty="0">
                <a:ea typeface="黑体" pitchFamily="49" charset="-122"/>
                <a:cs typeface="+mj-cs"/>
              </a:rPr>
              <a:t>Minsky</a:t>
            </a:r>
            <a:r>
              <a:rPr lang="zh-CN" altLang="en-US" sz="4400" dirty="0">
                <a:ea typeface="黑体" pitchFamily="49" charset="-122"/>
                <a:cs typeface="+mj-cs"/>
              </a:rPr>
              <a:t>的论断</a:t>
            </a:r>
          </a:p>
        </p:txBody>
      </p:sp>
      <p:sp>
        <p:nvSpPr>
          <p:cNvPr id="5" name="内容占位符 2"/>
          <p:cNvSpPr>
            <a:spLocks noGrp="1"/>
          </p:cNvSpPr>
          <p:nvPr>
            <p:ph idx="1"/>
          </p:nvPr>
        </p:nvSpPr>
        <p:spPr>
          <a:xfrm>
            <a:off x="1689161" y="1556792"/>
            <a:ext cx="9734575" cy="4373563"/>
          </a:xfrm>
        </p:spPr>
        <p:txBody>
          <a:bodyPr>
            <a:normAutofit/>
          </a:bodyPr>
          <a:lstStyle/>
          <a:p>
            <a:pPr>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由感知机构造的单层神经网络，它适合逼近线性函数，不能解决非线性可分的问题。</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Picture 2"/>
          <p:cNvPicPr>
            <a:picLocks noChangeAspect="1" noChangeArrowheads="1"/>
          </p:cNvPicPr>
          <p:nvPr/>
        </p:nvPicPr>
        <p:blipFill>
          <a:blip r:embed="rId2" cstate="print"/>
          <a:srcRect/>
          <a:stretch>
            <a:fillRect/>
          </a:stretch>
        </p:blipFill>
        <p:spPr bwMode="auto">
          <a:xfrm>
            <a:off x="2469614" y="2992988"/>
            <a:ext cx="7510354" cy="3153459"/>
          </a:xfrm>
          <a:prstGeom prst="rect">
            <a:avLst/>
          </a:prstGeom>
          <a:noFill/>
          <a:ln w="9525">
            <a:noFill/>
            <a:miter lim="800000"/>
            <a:headEnd/>
            <a:tailEnd/>
          </a:ln>
        </p:spPr>
      </p:pic>
    </p:spTree>
    <p:extLst>
      <p:ext uri="{BB962C8B-B14F-4D97-AF65-F5344CB8AC3E}">
        <p14:creationId xmlns:p14="http://schemas.microsoft.com/office/powerpoint/2010/main" val="3804936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深度学习</a:t>
            </a:r>
          </a:p>
        </p:txBody>
      </p:sp>
      <p:pic>
        <p:nvPicPr>
          <p:cNvPr id="16" name="图片 15" descr="MLP.bmp"/>
          <p:cNvPicPr>
            <a:picLocks noChangeAspect="1"/>
          </p:cNvPicPr>
          <p:nvPr/>
        </p:nvPicPr>
        <p:blipFill>
          <a:blip r:embed="rId3" cstate="print"/>
          <a:stretch>
            <a:fillRect/>
          </a:stretch>
        </p:blipFill>
        <p:spPr>
          <a:xfrm>
            <a:off x="1919537" y="1628800"/>
            <a:ext cx="2524125" cy="1924050"/>
          </a:xfrm>
          <a:prstGeom prst="rect">
            <a:avLst/>
          </a:prstGeom>
        </p:spPr>
      </p:pic>
      <p:grpSp>
        <p:nvGrpSpPr>
          <p:cNvPr id="8" name="组合 7"/>
          <p:cNvGrpSpPr/>
          <p:nvPr/>
        </p:nvGrpSpPr>
        <p:grpSpPr>
          <a:xfrm>
            <a:off x="5911173" y="1962687"/>
            <a:ext cx="4780725" cy="954107"/>
            <a:chOff x="5674289" y="2064695"/>
            <a:chExt cx="4780725" cy="954107"/>
          </a:xfrm>
        </p:grpSpPr>
        <p:pic>
          <p:nvPicPr>
            <p:cNvPr id="18" name="图片 17" descr="frank rosenblatt.jpg"/>
            <p:cNvPicPr>
              <a:picLocks noChangeAspect="1"/>
            </p:cNvPicPr>
            <p:nvPr/>
          </p:nvPicPr>
          <p:blipFill>
            <a:blip r:embed="rId4" cstate="print"/>
            <a:stretch>
              <a:fillRect/>
            </a:stretch>
          </p:blipFill>
          <p:spPr>
            <a:xfrm>
              <a:off x="5821594" y="2097060"/>
              <a:ext cx="571500" cy="571500"/>
            </a:xfrm>
            <a:prstGeom prst="rect">
              <a:avLst/>
            </a:prstGeom>
            <a:ln>
              <a:noFill/>
            </a:ln>
            <a:effectLst>
              <a:softEdge rad="112500"/>
            </a:effectLst>
          </p:spPr>
        </p:pic>
        <p:sp>
          <p:nvSpPr>
            <p:cNvPr id="19" name="TextBox 18"/>
            <p:cNvSpPr txBox="1"/>
            <p:nvPr/>
          </p:nvSpPr>
          <p:spPr>
            <a:xfrm>
              <a:off x="5674289" y="2064695"/>
              <a:ext cx="4780725" cy="954107"/>
            </a:xfrm>
            <a:prstGeom prst="rect">
              <a:avLst/>
            </a:prstGeom>
            <a:noFill/>
            <a:ln w="12700">
              <a:solidFill>
                <a:schemeClr val="tx1"/>
              </a:solidFill>
            </a:ln>
          </p:spPr>
          <p:txBody>
            <a:bodyPr wrap="square" rtlCol="0">
              <a:spAutoFit/>
            </a:bodyPr>
            <a:lstStyle/>
            <a:p>
              <a:pPr algn="r"/>
              <a:r>
                <a:rPr lang="en-US" altLang="zh-CN" sz="2000" dirty="0">
                  <a:ea typeface="仿宋" pitchFamily="49" charset="-122"/>
                </a:rPr>
                <a:t>Frank  Rosenblatt (1928 - 1971):</a:t>
              </a:r>
            </a:p>
            <a:p>
              <a:pPr algn="r"/>
              <a:endParaRPr lang="en-US" altLang="zh-CN" dirty="0">
                <a:latin typeface="仿宋" pitchFamily="49" charset="-122"/>
                <a:ea typeface="仿宋" pitchFamily="49" charset="-122"/>
              </a:endParaRPr>
            </a:p>
            <a:p>
              <a:pPr algn="r"/>
              <a:r>
                <a:rPr lang="en-US" altLang="zh-CN" dirty="0">
                  <a:solidFill>
                    <a:srgbClr val="FF0000"/>
                  </a:solidFill>
                  <a:latin typeface="Arial Unicode MS" pitchFamily="34" charset="-122"/>
                  <a:ea typeface="Arial Unicode MS" pitchFamily="34" charset="-122"/>
                  <a:cs typeface="Arial Unicode MS" pitchFamily="34" charset="-122"/>
                </a:rPr>
                <a:t>2004</a:t>
              </a:r>
              <a:r>
                <a:rPr lang="zh-CN" altLang="en-US" dirty="0">
                  <a:solidFill>
                    <a:srgbClr val="FF0000"/>
                  </a:solidFill>
                  <a:latin typeface="Arial Unicode MS" pitchFamily="34" charset="-122"/>
                  <a:ea typeface="Arial Unicode MS" pitchFamily="34" charset="-122"/>
                  <a:cs typeface="Arial Unicode MS" pitchFamily="34" charset="-122"/>
                </a:rPr>
                <a:t>年，</a:t>
              </a:r>
              <a:r>
                <a:rPr lang="en-US" altLang="zh-CN" dirty="0">
                  <a:solidFill>
                    <a:srgbClr val="FF0000"/>
                  </a:solidFill>
                  <a:latin typeface="Arial Unicode MS" pitchFamily="34" charset="-122"/>
                  <a:ea typeface="Arial Unicode MS" pitchFamily="34" charset="-122"/>
                  <a:cs typeface="Arial Unicode MS" pitchFamily="34" charset="-122"/>
                </a:rPr>
                <a:t>IEEE</a:t>
              </a:r>
              <a:r>
                <a:rPr lang="zh-CN" altLang="en-US" dirty="0">
                  <a:solidFill>
                    <a:srgbClr val="FF0000"/>
                  </a:solidFill>
                  <a:latin typeface="Arial Unicode MS" pitchFamily="34" charset="-122"/>
                  <a:ea typeface="Arial Unicode MS" pitchFamily="34" charset="-122"/>
                  <a:cs typeface="Arial Unicode MS" pitchFamily="34" charset="-122"/>
                </a:rPr>
                <a:t>设立</a:t>
              </a:r>
              <a:r>
                <a:rPr lang="en-US" altLang="zh-CN" dirty="0">
                  <a:solidFill>
                    <a:srgbClr val="FF0000"/>
                  </a:solidFill>
                  <a:latin typeface="Arial Unicode MS" pitchFamily="34" charset="-122"/>
                  <a:ea typeface="Arial Unicode MS" pitchFamily="34" charset="-122"/>
                  <a:cs typeface="Arial Unicode MS" pitchFamily="34" charset="-122"/>
                </a:rPr>
                <a:t>Frank Rosenblatt Award.</a:t>
              </a:r>
            </a:p>
          </p:txBody>
        </p:sp>
      </p:grpSp>
      <p:sp>
        <p:nvSpPr>
          <p:cNvPr id="3" name="矩形 2"/>
          <p:cNvSpPr/>
          <p:nvPr/>
        </p:nvSpPr>
        <p:spPr>
          <a:xfrm>
            <a:off x="1561418" y="3933056"/>
            <a:ext cx="324036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多层感知机可解决非线性问题</a:t>
            </a:r>
          </a:p>
        </p:txBody>
      </p:sp>
      <p:sp>
        <p:nvSpPr>
          <p:cNvPr id="9" name="矩形 8"/>
          <p:cNvSpPr/>
          <p:nvPr/>
        </p:nvSpPr>
        <p:spPr>
          <a:xfrm>
            <a:off x="1561418" y="4941168"/>
            <a:ext cx="324036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万能逼近原理</a:t>
            </a:r>
          </a:p>
        </p:txBody>
      </p:sp>
      <p:sp>
        <p:nvSpPr>
          <p:cNvPr id="10" name="矩形 9"/>
          <p:cNvSpPr/>
          <p:nvPr/>
        </p:nvSpPr>
        <p:spPr>
          <a:xfrm>
            <a:off x="1589292" y="5966362"/>
            <a:ext cx="324036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反向传播学习算法的提出</a:t>
            </a:r>
          </a:p>
        </p:txBody>
      </p:sp>
      <p:sp>
        <p:nvSpPr>
          <p:cNvPr id="4" name="下箭头 3"/>
          <p:cNvSpPr/>
          <p:nvPr/>
        </p:nvSpPr>
        <p:spPr>
          <a:xfrm>
            <a:off x="3071664" y="4509120"/>
            <a:ext cx="288032" cy="3636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a:off x="3037582" y="5519758"/>
            <a:ext cx="288032" cy="3636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911173" y="3949476"/>
            <a:ext cx="5256499" cy="2246769"/>
          </a:xfrm>
          <a:prstGeom prst="rect">
            <a:avLst/>
          </a:prstGeom>
          <a:solidFill>
            <a:schemeClr val="accent4">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zh-CN" altLang="en-US" sz="2800" b="1" dirty="0"/>
              <a:t>深度：</a:t>
            </a:r>
            <a:endParaRPr lang="en-US" altLang="zh-CN" sz="2800" b="1" dirty="0"/>
          </a:p>
          <a:p>
            <a:r>
              <a:rPr lang="zh-CN" altLang="en-US" sz="2800" b="1" dirty="0"/>
              <a:t>     通过构建多隐层的计算模型和利用海量的训练数据，来拟合获取更“准确”的估值函数，从而提升分类或者预测的准确性。</a:t>
            </a:r>
          </a:p>
        </p:txBody>
      </p:sp>
    </p:spTree>
    <p:extLst>
      <p:ext uri="{BB962C8B-B14F-4D97-AF65-F5344CB8AC3E}">
        <p14:creationId xmlns:p14="http://schemas.microsoft.com/office/powerpoint/2010/main" val="4125364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0527" y="112242"/>
            <a:ext cx="5685598" cy="1325563"/>
          </a:xfrm>
        </p:spPr>
        <p:txBody>
          <a:bodyPr>
            <a:normAutofit/>
          </a:bodyPr>
          <a:lstStyle/>
          <a:p>
            <a:r>
              <a:rPr lang="zh-CN" altLang="en-US" dirty="0">
                <a:latin typeface="黑体" pitchFamily="49" charset="-122"/>
                <a:ea typeface="黑体" pitchFamily="49" charset="-122"/>
              </a:rPr>
              <a:t>庞大的机器学习家族</a:t>
            </a:r>
          </a:p>
        </p:txBody>
      </p:sp>
      <p:grpSp>
        <p:nvGrpSpPr>
          <p:cNvPr id="4" name="Group 3"/>
          <p:cNvGrpSpPr>
            <a:grpSpLocks/>
          </p:cNvGrpSpPr>
          <p:nvPr/>
        </p:nvGrpSpPr>
        <p:grpSpPr bwMode="auto">
          <a:xfrm>
            <a:off x="4505773" y="1556792"/>
            <a:ext cx="2854325" cy="4108450"/>
            <a:chOff x="1872" y="980"/>
            <a:chExt cx="1946" cy="2724"/>
          </a:xfrm>
        </p:grpSpPr>
        <p:sp>
          <p:nvSpPr>
            <p:cNvPr id="5" name="AutoShape 4"/>
            <p:cNvSpPr>
              <a:spLocks noChangeArrowheads="1"/>
            </p:cNvSpPr>
            <p:nvPr/>
          </p:nvSpPr>
          <p:spPr bwMode="gray">
            <a:xfrm>
              <a:off x="2304" y="2496"/>
              <a:ext cx="1056"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endParaRPr lang="zh-CN" altLang="en-US"/>
            </a:p>
          </p:txBody>
        </p:sp>
        <p:sp>
          <p:nvSpPr>
            <p:cNvPr id="6" name="AutoShape 5"/>
            <p:cNvSpPr>
              <a:spLocks noChangeArrowheads="1"/>
            </p:cNvSpPr>
            <p:nvPr/>
          </p:nvSpPr>
          <p:spPr bwMode="gray">
            <a:xfrm>
              <a:off x="2304" y="2160"/>
              <a:ext cx="1056"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endParaRPr lang="zh-CN" altLang="en-US"/>
            </a:p>
          </p:txBody>
        </p:sp>
        <p:sp>
          <p:nvSpPr>
            <p:cNvPr id="7" name="AutoShape 6"/>
            <p:cNvSpPr>
              <a:spLocks noChangeArrowheads="1"/>
            </p:cNvSpPr>
            <p:nvPr/>
          </p:nvSpPr>
          <p:spPr bwMode="gray">
            <a:xfrm>
              <a:off x="2304" y="1824"/>
              <a:ext cx="1056"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endParaRPr lang="zh-CN" altLang="en-US"/>
            </a:p>
          </p:txBody>
        </p:sp>
        <p:sp>
          <p:nvSpPr>
            <p:cNvPr id="8" name="Text Box 7"/>
            <p:cNvSpPr txBox="1">
              <a:spLocks noChangeArrowheads="1"/>
            </p:cNvSpPr>
            <p:nvPr/>
          </p:nvSpPr>
          <p:spPr bwMode="gray">
            <a:xfrm>
              <a:off x="2541" y="1969"/>
              <a:ext cx="60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zh-CN" altLang="en-US" b="1">
                  <a:solidFill>
                    <a:srgbClr val="FFFFFF"/>
                  </a:solidFill>
                  <a:latin typeface="黑体" charset="0"/>
                  <a:ea typeface="黑体" charset="0"/>
                  <a:cs typeface="黑体" charset="0"/>
                </a:rPr>
                <a:t>奖  赏</a:t>
              </a:r>
              <a:endParaRPr lang="en-US" altLang="zh-CN" b="1">
                <a:solidFill>
                  <a:srgbClr val="FFFFFF"/>
                </a:solidFill>
                <a:latin typeface="黑体" charset="0"/>
                <a:ea typeface="黑体" charset="0"/>
                <a:cs typeface="黑体" charset="0"/>
              </a:endParaRPr>
            </a:p>
          </p:txBody>
        </p:sp>
        <p:sp>
          <p:nvSpPr>
            <p:cNvPr id="9" name="Text Box 8"/>
            <p:cNvSpPr txBox="1">
              <a:spLocks noChangeArrowheads="1"/>
            </p:cNvSpPr>
            <p:nvPr/>
          </p:nvSpPr>
          <p:spPr bwMode="gray">
            <a:xfrm>
              <a:off x="2541" y="2305"/>
              <a:ext cx="60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zh-CN" altLang="en-US" b="1">
                  <a:solidFill>
                    <a:srgbClr val="FFFFFF"/>
                  </a:solidFill>
                  <a:latin typeface="黑体" charset="0"/>
                  <a:ea typeface="黑体" charset="0"/>
                  <a:cs typeface="黑体" charset="0"/>
                </a:rPr>
                <a:t>动  作</a:t>
              </a:r>
              <a:endParaRPr lang="en-US" altLang="zh-CN" b="1">
                <a:solidFill>
                  <a:srgbClr val="FFFFFF"/>
                </a:solidFill>
                <a:latin typeface="黑体" charset="0"/>
                <a:ea typeface="黑体" charset="0"/>
                <a:cs typeface="黑体" charset="0"/>
              </a:endParaRPr>
            </a:p>
          </p:txBody>
        </p:sp>
        <p:sp>
          <p:nvSpPr>
            <p:cNvPr id="10" name="Text Box 9"/>
            <p:cNvSpPr txBox="1">
              <a:spLocks noChangeArrowheads="1"/>
            </p:cNvSpPr>
            <p:nvPr/>
          </p:nvSpPr>
          <p:spPr bwMode="gray">
            <a:xfrm>
              <a:off x="2541" y="2641"/>
              <a:ext cx="60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zh-CN" altLang="en-US" b="1">
                  <a:solidFill>
                    <a:srgbClr val="FFFFFF"/>
                  </a:solidFill>
                  <a:latin typeface="黑体" charset="0"/>
                  <a:ea typeface="黑体" charset="0"/>
                  <a:cs typeface="黑体" charset="0"/>
                </a:rPr>
                <a:t>状  态</a:t>
              </a:r>
              <a:endParaRPr lang="en-US" altLang="zh-CN" b="1">
                <a:solidFill>
                  <a:srgbClr val="FFFFFF"/>
                </a:solidFill>
                <a:latin typeface="黑体" charset="0"/>
                <a:ea typeface="黑体" charset="0"/>
                <a:cs typeface="黑体" charset="0"/>
              </a:endParaRPr>
            </a:p>
          </p:txBody>
        </p:sp>
        <p:sp>
          <p:nvSpPr>
            <p:cNvPr id="11" name="AutoShape 10"/>
            <p:cNvSpPr>
              <a:spLocks noChangeArrowheads="1"/>
            </p:cNvSpPr>
            <p:nvPr/>
          </p:nvSpPr>
          <p:spPr bwMode="gray">
            <a:xfrm>
              <a:off x="1872" y="1680"/>
              <a:ext cx="336" cy="1296"/>
            </a:xfrm>
            <a:prstGeom prst="leftArrow">
              <a:avLst>
                <a:gd name="adj1" fmla="val 65583"/>
                <a:gd name="adj2" fmla="val 65181"/>
              </a:avLst>
            </a:prstGeom>
            <a:gradFill rotWithShape="1">
              <a:gsLst>
                <a:gs pos="0">
                  <a:schemeClr val="bg2"/>
                </a:gs>
                <a:gs pos="100000">
                  <a:schemeClr val="bg2">
                    <a:gamma/>
                    <a:shade val="46275"/>
                    <a:invGamma/>
                    <a:alpha val="12000"/>
                  </a:schemeClr>
                </a:gs>
              </a:gsLst>
              <a:lin ang="0" scaled="1"/>
            </a:gradFill>
            <a:ln w="9525">
              <a:noFill/>
              <a:miter lim="800000"/>
              <a:headEnd/>
              <a:tailEnd/>
            </a:ln>
            <a:effectLst/>
          </p:spPr>
          <p:txBody>
            <a:bodyPr wrap="none" anchor="ctr"/>
            <a:lstStyle/>
            <a:p>
              <a:endParaRPr lang="zh-CN" altLang="en-US"/>
            </a:p>
          </p:txBody>
        </p:sp>
        <p:sp>
          <p:nvSpPr>
            <p:cNvPr id="12" name="AutoShape 15"/>
            <p:cNvSpPr>
              <a:spLocks noChangeArrowheads="1"/>
            </p:cNvSpPr>
            <p:nvPr/>
          </p:nvSpPr>
          <p:spPr bwMode="gray">
            <a:xfrm>
              <a:off x="3458" y="1680"/>
              <a:ext cx="334" cy="1296"/>
            </a:xfrm>
            <a:prstGeom prst="rightArrow">
              <a:avLst>
                <a:gd name="adj1" fmla="val 67750"/>
                <a:gd name="adj2" fmla="val 66167"/>
              </a:avLst>
            </a:prstGeom>
            <a:gradFill rotWithShape="1">
              <a:gsLst>
                <a:gs pos="0">
                  <a:schemeClr val="bg2">
                    <a:gamma/>
                    <a:shade val="46275"/>
                    <a:invGamma/>
                    <a:alpha val="12000"/>
                  </a:schemeClr>
                </a:gs>
                <a:gs pos="100000">
                  <a:schemeClr val="bg2"/>
                </a:gs>
              </a:gsLst>
              <a:lin ang="0" scaled="1"/>
            </a:gradFill>
            <a:ln w="9525">
              <a:noFill/>
              <a:miter lim="800000"/>
              <a:headEnd/>
              <a:tailEnd/>
            </a:ln>
            <a:effectLst/>
          </p:spPr>
          <p:txBody>
            <a:bodyPr wrap="none" anchor="ctr"/>
            <a:lstStyle/>
            <a:p>
              <a:endParaRPr lang="zh-CN" altLang="en-US"/>
            </a:p>
          </p:txBody>
        </p:sp>
        <p:sp>
          <p:nvSpPr>
            <p:cNvPr id="13" name="AutoShape 16"/>
            <p:cNvSpPr>
              <a:spLocks noChangeArrowheads="1"/>
            </p:cNvSpPr>
            <p:nvPr/>
          </p:nvSpPr>
          <p:spPr bwMode="gray">
            <a:xfrm>
              <a:off x="1898" y="980"/>
              <a:ext cx="1920" cy="384"/>
            </a:xfrm>
            <a:prstGeom prst="can">
              <a:avLst>
                <a:gd name="adj" fmla="val 27866"/>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headEnd/>
              <a:tailEnd/>
            </a:ln>
            <a:effectLst/>
          </p:spPr>
          <p:txBody>
            <a:bodyPr wrap="none" anchor="ctr"/>
            <a:lstStyle/>
            <a:p>
              <a:endParaRPr lang="zh-CN" altLang="en-US"/>
            </a:p>
          </p:txBody>
        </p:sp>
        <p:sp>
          <p:nvSpPr>
            <p:cNvPr id="14" name="AutoShape 17"/>
            <p:cNvSpPr>
              <a:spLocks noChangeArrowheads="1"/>
            </p:cNvSpPr>
            <p:nvPr/>
          </p:nvSpPr>
          <p:spPr bwMode="gray">
            <a:xfrm>
              <a:off x="2283" y="1440"/>
              <a:ext cx="1104" cy="336"/>
            </a:xfrm>
            <a:prstGeom prst="upArrow">
              <a:avLst>
                <a:gd name="adj1" fmla="val 68380"/>
                <a:gd name="adj2" fmla="val 70833"/>
              </a:avLst>
            </a:prstGeom>
            <a:gradFill rotWithShape="1">
              <a:gsLst>
                <a:gs pos="0">
                  <a:schemeClr val="bg2"/>
                </a:gs>
                <a:gs pos="100000">
                  <a:schemeClr val="bg2">
                    <a:gamma/>
                    <a:tint val="63529"/>
                    <a:invGamma/>
                    <a:alpha val="12000"/>
                  </a:schemeClr>
                </a:gs>
              </a:gsLst>
              <a:lin ang="5400000" scaled="1"/>
            </a:gradFill>
            <a:ln w="9525">
              <a:noFill/>
              <a:miter lim="800000"/>
              <a:headEnd/>
              <a:tailEnd/>
            </a:ln>
            <a:effectLst/>
          </p:spPr>
          <p:txBody>
            <a:bodyPr wrap="none" anchor="ctr"/>
            <a:lstStyle/>
            <a:p>
              <a:endParaRPr lang="zh-CN" altLang="en-US"/>
            </a:p>
          </p:txBody>
        </p:sp>
        <p:sp>
          <p:nvSpPr>
            <p:cNvPr id="15" name="Text Box 18"/>
            <p:cNvSpPr txBox="1">
              <a:spLocks noChangeArrowheads="1"/>
            </p:cNvSpPr>
            <p:nvPr/>
          </p:nvSpPr>
          <p:spPr bwMode="gray">
            <a:xfrm>
              <a:off x="2061" y="1124"/>
              <a:ext cx="159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zh-CN" altLang="en-US" sz="1400" b="1">
                  <a:solidFill>
                    <a:srgbClr val="FFFFFF"/>
                  </a:solidFill>
                  <a:latin typeface="黑体" charset="0"/>
                  <a:ea typeface="黑体" charset="0"/>
                  <a:cs typeface="黑体" charset="0"/>
                </a:rPr>
                <a:t>认</a:t>
              </a:r>
              <a:r>
                <a:rPr lang="en-US" altLang="zh-CN" sz="1400" b="1">
                  <a:solidFill>
                    <a:srgbClr val="FFFFFF"/>
                  </a:solidFill>
                  <a:latin typeface="黑体" charset="0"/>
                  <a:ea typeface="黑体" charset="0"/>
                  <a:cs typeface="黑体" charset="0"/>
                </a:rPr>
                <a:t>  </a:t>
              </a:r>
              <a:r>
                <a:rPr lang="zh-CN" altLang="en-US" sz="1400" b="1">
                  <a:solidFill>
                    <a:srgbClr val="FFFFFF"/>
                  </a:solidFill>
                  <a:latin typeface="黑体" charset="0"/>
                  <a:ea typeface="黑体" charset="0"/>
                  <a:cs typeface="黑体" charset="0"/>
                </a:rPr>
                <a:t>知（过程性、陈述性）</a:t>
              </a:r>
              <a:endParaRPr lang="en-US" altLang="zh-CN" sz="1400" b="1">
                <a:solidFill>
                  <a:srgbClr val="FFFFFF"/>
                </a:solidFill>
                <a:latin typeface="黑体" charset="0"/>
                <a:ea typeface="黑体" charset="0"/>
                <a:cs typeface="黑体" charset="0"/>
              </a:endParaRPr>
            </a:p>
          </p:txBody>
        </p:sp>
        <p:sp>
          <p:nvSpPr>
            <p:cNvPr id="16" name="AutoShape 19"/>
            <p:cNvSpPr>
              <a:spLocks noChangeArrowheads="1"/>
            </p:cNvSpPr>
            <p:nvPr/>
          </p:nvSpPr>
          <p:spPr bwMode="gray">
            <a:xfrm>
              <a:off x="1872" y="3312"/>
              <a:ext cx="1920" cy="381"/>
            </a:xfrm>
            <a:prstGeom prst="can">
              <a:avLst>
                <a:gd name="adj" fmla="val 32032"/>
              </a:avLst>
            </a:prstGeom>
            <a:gradFill rotWithShape="1">
              <a:gsLst>
                <a:gs pos="0">
                  <a:schemeClr val="hlink">
                    <a:gamma/>
                    <a:shade val="46275"/>
                    <a:invGamma/>
                  </a:schemeClr>
                </a:gs>
                <a:gs pos="50000">
                  <a:schemeClr val="hlink"/>
                </a:gs>
                <a:gs pos="100000">
                  <a:schemeClr val="hlink">
                    <a:gamma/>
                    <a:shade val="46275"/>
                    <a:invGamma/>
                  </a:schemeClr>
                </a:gs>
              </a:gsLst>
              <a:lin ang="0" scaled="1"/>
            </a:gradFill>
            <a:ln w="9525">
              <a:noFill/>
              <a:round/>
              <a:headEnd/>
              <a:tailEnd/>
            </a:ln>
            <a:effectLst/>
          </p:spPr>
          <p:txBody>
            <a:bodyPr wrap="none" anchor="ctr"/>
            <a:lstStyle/>
            <a:p>
              <a:endParaRPr lang="zh-CN" altLang="en-US"/>
            </a:p>
          </p:txBody>
        </p:sp>
        <p:sp>
          <p:nvSpPr>
            <p:cNvPr id="17" name="Text Box 20"/>
            <p:cNvSpPr txBox="1">
              <a:spLocks noChangeArrowheads="1"/>
            </p:cNvSpPr>
            <p:nvPr/>
          </p:nvSpPr>
          <p:spPr bwMode="gray">
            <a:xfrm>
              <a:off x="2526" y="3459"/>
              <a:ext cx="60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zh-CN" altLang="en-US" b="1">
                  <a:solidFill>
                    <a:srgbClr val="FFFFFF"/>
                  </a:solidFill>
                  <a:latin typeface="黑体" charset="0"/>
                  <a:ea typeface="黑体" charset="0"/>
                  <a:cs typeface="黑体" charset="0"/>
                </a:rPr>
                <a:t>经  验</a:t>
              </a:r>
              <a:endParaRPr lang="en-US" altLang="zh-CN" b="1">
                <a:solidFill>
                  <a:srgbClr val="FFFFFF"/>
                </a:solidFill>
                <a:latin typeface="黑体" charset="0"/>
                <a:ea typeface="黑体" charset="0"/>
                <a:cs typeface="黑体" charset="0"/>
              </a:endParaRPr>
            </a:p>
          </p:txBody>
        </p:sp>
        <p:sp>
          <p:nvSpPr>
            <p:cNvPr id="18" name="AutoShape 21"/>
            <p:cNvSpPr>
              <a:spLocks noChangeArrowheads="1"/>
            </p:cNvSpPr>
            <p:nvPr/>
          </p:nvSpPr>
          <p:spPr bwMode="gray">
            <a:xfrm>
              <a:off x="2269" y="2928"/>
              <a:ext cx="1106" cy="331"/>
            </a:xfrm>
            <a:prstGeom prst="downArrow">
              <a:avLst>
                <a:gd name="adj1" fmla="val 67093"/>
                <a:gd name="adj2" fmla="val 64051"/>
              </a:avLst>
            </a:prstGeom>
            <a:gradFill rotWithShape="1">
              <a:gsLst>
                <a:gs pos="0">
                  <a:schemeClr val="bg2">
                    <a:gamma/>
                    <a:tint val="63529"/>
                    <a:invGamma/>
                    <a:alpha val="12000"/>
                  </a:schemeClr>
                </a:gs>
                <a:gs pos="100000">
                  <a:schemeClr val="bg2"/>
                </a:gs>
              </a:gsLst>
              <a:lin ang="5400000" scaled="1"/>
            </a:gradFill>
            <a:ln w="9525">
              <a:noFill/>
              <a:miter lim="800000"/>
              <a:headEnd/>
              <a:tailEnd/>
            </a:ln>
            <a:effectLst/>
          </p:spPr>
          <p:txBody>
            <a:bodyPr wrap="none" anchor="ctr"/>
            <a:lstStyle/>
            <a:p>
              <a:endParaRPr lang="zh-CN" altLang="en-US"/>
            </a:p>
          </p:txBody>
        </p:sp>
      </p:grpSp>
      <p:grpSp>
        <p:nvGrpSpPr>
          <p:cNvPr id="19" name="Group 15"/>
          <p:cNvGrpSpPr>
            <a:grpSpLocks/>
          </p:cNvGrpSpPr>
          <p:nvPr/>
        </p:nvGrpSpPr>
        <p:grpSpPr bwMode="auto">
          <a:xfrm>
            <a:off x="7167438" y="2782343"/>
            <a:ext cx="3321050" cy="1655763"/>
            <a:chOff x="884" y="2160"/>
            <a:chExt cx="4101" cy="2203"/>
          </a:xfrm>
        </p:grpSpPr>
        <p:pic>
          <p:nvPicPr>
            <p:cNvPr id="20" name="Picture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 y="2160"/>
              <a:ext cx="3500" cy="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mpd="tri">
                  <a:solidFill>
                    <a:srgbClr val="000000"/>
                  </a:solidFill>
                  <a:miter lim="800000"/>
                  <a:headEnd/>
                  <a:tailEnd/>
                </a14:hiddenLine>
              </a:ext>
            </a:extLst>
          </p:spPr>
        </p:pic>
        <p:sp>
          <p:nvSpPr>
            <p:cNvPr id="21" name="Rectangle 10"/>
            <p:cNvSpPr>
              <a:spLocks noChangeArrowheads="1"/>
            </p:cNvSpPr>
            <p:nvPr/>
          </p:nvSpPr>
          <p:spPr bwMode="auto">
            <a:xfrm>
              <a:off x="1981" y="2447"/>
              <a:ext cx="1740"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mpd="tri">
                  <a:solidFill>
                    <a:srgbClr val="000000"/>
                  </a:solidFill>
                  <a:miter lim="800000"/>
                  <a:headEnd/>
                  <a:tailEnd/>
                </a14:hiddenLine>
              </a:ext>
            </a:extLst>
          </p:spPr>
          <p:txBody>
            <a:bodyPr wrap="none" lIns="56219" tIns="22488" rIns="56219" bIns="22488">
              <a:spAutoFit/>
            </a:bodyPr>
            <a:lstStyle/>
            <a:p>
              <a:pPr defTabSz="809625" eaLnBrk="0" hangingPunct="0">
                <a:lnSpc>
                  <a:spcPct val="85000"/>
                </a:lnSpc>
              </a:pPr>
              <a:r>
                <a:rPr lang="en-US" altLang="zh-CN">
                  <a:solidFill>
                    <a:schemeClr val="bg1"/>
                  </a:solidFill>
                  <a:latin typeface="Helvetica" charset="0"/>
                  <a:ea typeface="ＭＳ Ｐゴシック" charset="0"/>
                  <a:cs typeface="ＭＳ Ｐゴシック" charset="0"/>
                </a:rPr>
                <a:t>Environment</a:t>
              </a:r>
              <a:endParaRPr lang="en-US" altLang="zh-CN" sz="2000">
                <a:solidFill>
                  <a:schemeClr val="bg1"/>
                </a:solidFill>
                <a:latin typeface="Helvetica" charset="0"/>
                <a:ea typeface="ＭＳ Ｐゴシック" charset="0"/>
                <a:cs typeface="ＭＳ Ｐゴシック" charset="0"/>
              </a:endParaRPr>
            </a:p>
          </p:txBody>
        </p:sp>
        <p:sp>
          <p:nvSpPr>
            <p:cNvPr id="22" name="Rectangle 11"/>
            <p:cNvSpPr>
              <a:spLocks noChangeArrowheads="1"/>
            </p:cNvSpPr>
            <p:nvPr/>
          </p:nvSpPr>
          <p:spPr bwMode="auto">
            <a:xfrm>
              <a:off x="4084" y="3081"/>
              <a:ext cx="90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mpd="tri">
                  <a:solidFill>
                    <a:srgbClr val="000000"/>
                  </a:solidFill>
                  <a:miter lim="800000"/>
                  <a:headEnd/>
                  <a:tailEnd/>
                </a14:hiddenLine>
              </a:ext>
            </a:extLst>
          </p:spPr>
          <p:txBody>
            <a:bodyPr wrap="none" lIns="56219" tIns="22488" rIns="56219" bIns="22488">
              <a:spAutoFit/>
            </a:bodyPr>
            <a:lstStyle/>
            <a:p>
              <a:pPr defTabSz="809625" eaLnBrk="0" hangingPunct="0">
                <a:lnSpc>
                  <a:spcPct val="85000"/>
                </a:lnSpc>
              </a:pPr>
              <a:r>
                <a:rPr lang="en-US" altLang="zh-CN">
                  <a:latin typeface="Helvetica" charset="0"/>
                  <a:ea typeface="ＭＳ Ｐゴシック" charset="0"/>
                  <a:cs typeface="ＭＳ Ｐゴシック" charset="0"/>
                </a:rPr>
                <a:t>action</a:t>
              </a:r>
            </a:p>
          </p:txBody>
        </p:sp>
        <p:sp>
          <p:nvSpPr>
            <p:cNvPr id="23" name="Rectangle 12"/>
            <p:cNvSpPr>
              <a:spLocks noChangeArrowheads="1"/>
            </p:cNvSpPr>
            <p:nvPr/>
          </p:nvSpPr>
          <p:spPr bwMode="auto">
            <a:xfrm>
              <a:off x="1484" y="3157"/>
              <a:ext cx="75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mpd="tri">
                  <a:solidFill>
                    <a:srgbClr val="000000"/>
                  </a:solidFill>
                  <a:miter lim="800000"/>
                  <a:headEnd/>
                  <a:tailEnd/>
                </a14:hiddenLine>
              </a:ext>
            </a:extLst>
          </p:spPr>
          <p:txBody>
            <a:bodyPr wrap="none" lIns="56219" tIns="22488" rIns="56219" bIns="22488">
              <a:spAutoFit/>
            </a:bodyPr>
            <a:lstStyle/>
            <a:p>
              <a:pPr defTabSz="809625" eaLnBrk="0" hangingPunct="0">
                <a:lnSpc>
                  <a:spcPct val="85000"/>
                </a:lnSpc>
              </a:pPr>
              <a:r>
                <a:rPr lang="en-US" altLang="zh-CN">
                  <a:latin typeface="Helvetica" charset="0"/>
                  <a:ea typeface="ＭＳ Ｐゴシック" charset="0"/>
                  <a:cs typeface="ＭＳ Ｐゴシック" charset="0"/>
                </a:rPr>
                <a:t>state</a:t>
              </a:r>
            </a:p>
          </p:txBody>
        </p:sp>
        <p:sp>
          <p:nvSpPr>
            <p:cNvPr id="24" name="Rectangle 13"/>
            <p:cNvSpPr>
              <a:spLocks noChangeArrowheads="1"/>
            </p:cNvSpPr>
            <p:nvPr/>
          </p:nvSpPr>
          <p:spPr bwMode="auto">
            <a:xfrm>
              <a:off x="1329" y="3789"/>
              <a:ext cx="1011"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mpd="tri">
                  <a:solidFill>
                    <a:srgbClr val="000000"/>
                  </a:solidFill>
                  <a:miter lim="800000"/>
                  <a:headEnd/>
                  <a:tailEnd/>
                </a14:hiddenLine>
              </a:ext>
            </a:extLst>
          </p:spPr>
          <p:txBody>
            <a:bodyPr wrap="none" lIns="56219" tIns="22488" rIns="56219" bIns="22488">
              <a:spAutoFit/>
            </a:bodyPr>
            <a:lstStyle/>
            <a:p>
              <a:pPr defTabSz="809625" eaLnBrk="0" hangingPunct="0">
                <a:lnSpc>
                  <a:spcPct val="85000"/>
                </a:lnSpc>
              </a:pPr>
              <a:r>
                <a:rPr lang="en-US" altLang="zh-CN">
                  <a:latin typeface="Helvetica" charset="0"/>
                  <a:ea typeface="ＭＳ Ｐゴシック" charset="0"/>
                  <a:cs typeface="ＭＳ Ｐゴシック" charset="0"/>
                </a:rPr>
                <a:t>reward</a:t>
              </a:r>
              <a:endParaRPr lang="en-US" altLang="zh-CN" sz="2000">
                <a:latin typeface="Helvetica" charset="0"/>
                <a:ea typeface="ＭＳ Ｐゴシック" charset="0"/>
                <a:cs typeface="ＭＳ Ｐゴシック" charset="0"/>
              </a:endParaRPr>
            </a:p>
          </p:txBody>
        </p:sp>
        <p:sp>
          <p:nvSpPr>
            <p:cNvPr id="25" name="Rectangle 14"/>
            <p:cNvSpPr>
              <a:spLocks noChangeArrowheads="1"/>
            </p:cNvSpPr>
            <p:nvPr/>
          </p:nvSpPr>
          <p:spPr bwMode="auto">
            <a:xfrm>
              <a:off x="3019" y="4076"/>
              <a:ext cx="1157" cy="268"/>
            </a:xfrm>
            <a:prstGeom prst="rect">
              <a:avLst/>
            </a:prstGeom>
            <a:noFill/>
            <a:ln w="25400" cmpd="tri">
              <a:noFill/>
              <a:miter lim="800000"/>
              <a:headEnd/>
              <a:tailEnd/>
            </a:ln>
          </p:spPr>
          <p:txBody>
            <a:bodyPr lIns="56219" tIns="22488" rIns="56219" bIns="22488">
              <a:spAutoFit/>
            </a:bodyPr>
            <a:lstStyle/>
            <a:p>
              <a:pPr algn="ctr" defTabSz="809625" eaLnBrk="0" hangingPunct="0">
                <a:lnSpc>
                  <a:spcPct val="85000"/>
                </a:lnSpc>
                <a:defRPr/>
              </a:pPr>
              <a:r>
                <a:rPr lang="en-US" altLang="zh-CN" sz="1200" b="1" dirty="0">
                  <a:solidFill>
                    <a:schemeClr val="tx1">
                      <a:lumMod val="60000"/>
                      <a:lumOff val="40000"/>
                    </a:schemeClr>
                  </a:solidFill>
                  <a:latin typeface="Helvetica" pitchFamily="34" charset="0"/>
                </a:rPr>
                <a:t>RL </a:t>
              </a:r>
              <a:r>
                <a:rPr lang="en-US" altLang="en-US" sz="1200" b="1" dirty="0">
                  <a:solidFill>
                    <a:schemeClr val="tx1">
                      <a:lumMod val="60000"/>
                      <a:lumOff val="40000"/>
                    </a:schemeClr>
                  </a:solidFill>
                  <a:latin typeface="Helvetica" pitchFamily="34" charset="0"/>
                </a:rPr>
                <a:t>Agent</a:t>
              </a:r>
            </a:p>
          </p:txBody>
        </p:sp>
      </p:grpSp>
      <p:pic>
        <p:nvPicPr>
          <p:cNvPr id="26" name="图片 30" descr="learn to bike.jpg"/>
          <p:cNvPicPr>
            <a:picLocks noChangeAspect="1"/>
          </p:cNvPicPr>
          <p:nvPr/>
        </p:nvPicPr>
        <p:blipFill>
          <a:blip r:embed="rId3" cstate="print"/>
          <a:stretch>
            <a:fillRect/>
          </a:stretch>
        </p:blipFill>
        <p:spPr>
          <a:xfrm>
            <a:off x="2423593" y="2350046"/>
            <a:ext cx="1580381" cy="2405536"/>
          </a:xfrm>
          <a:prstGeom prst="rect">
            <a:avLst/>
          </a:prstGeom>
          <a:effectLst>
            <a:softEdge rad="127000"/>
          </a:effectLst>
        </p:spPr>
      </p:pic>
      <p:sp>
        <p:nvSpPr>
          <p:cNvPr id="27" name="矩形 39"/>
          <p:cNvSpPr/>
          <p:nvPr/>
        </p:nvSpPr>
        <p:spPr>
          <a:xfrm>
            <a:off x="2720950" y="4870326"/>
            <a:ext cx="1011816" cy="338554"/>
          </a:xfrm>
          <a:prstGeom prst="rect">
            <a:avLst/>
          </a:prstGeom>
          <a:noFill/>
        </p:spPr>
        <p:txBody>
          <a:bodyPr wrap="none">
            <a:spAutoFit/>
          </a:bodyPr>
          <a:lstStyle/>
          <a:p>
            <a:pPr algn="ctr">
              <a:defRPr/>
            </a:pPr>
            <a:r>
              <a:rPr lang="zh-CN" altLang="en-US" sz="1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具体事例</a:t>
            </a:r>
          </a:p>
        </p:txBody>
      </p:sp>
      <p:sp>
        <p:nvSpPr>
          <p:cNvPr id="28" name="矩形 40"/>
          <p:cNvSpPr/>
          <p:nvPr/>
        </p:nvSpPr>
        <p:spPr>
          <a:xfrm>
            <a:off x="8124795" y="4870326"/>
            <a:ext cx="1011816" cy="338554"/>
          </a:xfrm>
          <a:prstGeom prst="rect">
            <a:avLst/>
          </a:prstGeom>
          <a:noFill/>
        </p:spPr>
        <p:txBody>
          <a:bodyPr wrap="none">
            <a:spAutoFit/>
          </a:bodyPr>
          <a:lstStyle/>
          <a:p>
            <a:pPr algn="ctr">
              <a:defRPr/>
            </a:pPr>
            <a:r>
              <a:rPr lang="zh-CN" altLang="en-US" sz="1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抽象模型</a:t>
            </a:r>
          </a:p>
        </p:txBody>
      </p:sp>
      <p:sp>
        <p:nvSpPr>
          <p:cNvPr id="29" name="内容占位符 2"/>
          <p:cNvSpPr>
            <a:spLocks noGrp="1"/>
          </p:cNvSpPr>
          <p:nvPr>
            <p:ph idx="1"/>
          </p:nvPr>
        </p:nvSpPr>
        <p:spPr>
          <a:xfrm>
            <a:off x="1919536" y="5877273"/>
            <a:ext cx="8352928" cy="816793"/>
          </a:xfrm>
        </p:spPr>
        <p:txBody>
          <a:bodyPr>
            <a:normAutofit/>
          </a:bodyPr>
          <a:lstStyle/>
          <a:p>
            <a:pPr algn="ctr">
              <a:lnSpc>
                <a:spcPct val="150000"/>
              </a:lnSpc>
              <a:spcBef>
                <a:spcPts val="1200"/>
              </a:spcBef>
              <a:spcAft>
                <a:spcPts val="1000"/>
              </a:spcAft>
              <a:buNone/>
            </a:pPr>
            <a:r>
              <a:rPr lang="zh-CN" altLang="en-US" dirty="0">
                <a:solidFill>
                  <a:srgbClr val="FF0000"/>
                </a:solidFill>
                <a:latin typeface="黑体" pitchFamily="49" charset="-122"/>
                <a:ea typeface="黑体" pitchFamily="49" charset="-122"/>
              </a:rPr>
              <a:t>通过奖惩来强化成功的经验，惩罚错误的做法</a:t>
            </a:r>
            <a:endParaRPr lang="zh-CN" altLang="en-US" b="1" dirty="0">
              <a:latin typeface="华文宋体" pitchFamily="2" charset="-122"/>
              <a:ea typeface="华文宋体" pitchFamily="2" charset="-122"/>
            </a:endParaRPr>
          </a:p>
        </p:txBody>
      </p:sp>
      <p:sp>
        <p:nvSpPr>
          <p:cNvPr id="3" name="右箭头 2"/>
          <p:cNvSpPr/>
          <p:nvPr/>
        </p:nvSpPr>
        <p:spPr>
          <a:xfrm>
            <a:off x="4151784" y="3474562"/>
            <a:ext cx="504056" cy="338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右箭头 29"/>
          <p:cNvSpPr/>
          <p:nvPr/>
        </p:nvSpPr>
        <p:spPr>
          <a:xfrm>
            <a:off x="6811678" y="3417441"/>
            <a:ext cx="504056" cy="338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下箭头 30"/>
          <p:cNvSpPr/>
          <p:nvPr/>
        </p:nvSpPr>
        <p:spPr>
          <a:xfrm rot="10800000">
            <a:off x="5726391" y="4486649"/>
            <a:ext cx="345617" cy="4430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下箭头 31"/>
          <p:cNvSpPr/>
          <p:nvPr/>
        </p:nvSpPr>
        <p:spPr>
          <a:xfrm rot="10800000">
            <a:off x="5745458" y="2225060"/>
            <a:ext cx="345617" cy="4430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标题 1"/>
          <p:cNvSpPr txBox="1">
            <a:spLocks/>
          </p:cNvSpPr>
          <p:nvPr/>
        </p:nvSpPr>
        <p:spPr>
          <a:xfrm>
            <a:off x="8266967" y="1145312"/>
            <a:ext cx="33878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黑体" pitchFamily="49" charset="-122"/>
                <a:ea typeface="黑体" pitchFamily="49" charset="-122"/>
              </a:rPr>
              <a:t>强化学习</a:t>
            </a:r>
            <a:r>
              <a:rPr lang="en-US" altLang="zh-CN" sz="2800" dirty="0">
                <a:latin typeface="黑体" pitchFamily="49" charset="-122"/>
                <a:ea typeface="黑体" pitchFamily="49" charset="-122"/>
              </a:rPr>
              <a:t>:</a:t>
            </a:r>
            <a:r>
              <a:rPr lang="zh-CN" altLang="en-US" sz="2800" dirty="0">
                <a:latin typeface="黑体" pitchFamily="49" charset="-122"/>
                <a:ea typeface="黑体" pitchFamily="49" charset="-122"/>
              </a:rPr>
              <a:t>连续决策模型的学习</a:t>
            </a:r>
          </a:p>
        </p:txBody>
      </p:sp>
    </p:spTree>
    <p:extLst>
      <p:ext uri="{BB962C8B-B14F-4D97-AF65-F5344CB8AC3E}">
        <p14:creationId xmlns:p14="http://schemas.microsoft.com/office/powerpoint/2010/main" val="2759439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迁移学习：学习能力的泛化</a:t>
            </a:r>
          </a:p>
        </p:txBody>
      </p:sp>
      <p:sp>
        <p:nvSpPr>
          <p:cNvPr id="27" name="内容占位符 2"/>
          <p:cNvSpPr>
            <a:spLocks noGrp="1"/>
          </p:cNvSpPr>
          <p:nvPr>
            <p:ph idx="1"/>
          </p:nvPr>
        </p:nvSpPr>
        <p:spPr>
          <a:xfrm>
            <a:off x="1630502" y="3908352"/>
            <a:ext cx="4464496" cy="816793"/>
          </a:xfrm>
        </p:spPr>
        <p:txBody>
          <a:bodyPr>
            <a:normAutofit fontScale="92500"/>
          </a:bodyPr>
          <a:lstStyle/>
          <a:p>
            <a:pPr algn="ctr">
              <a:lnSpc>
                <a:spcPct val="150000"/>
              </a:lnSpc>
              <a:spcBef>
                <a:spcPts val="1200"/>
              </a:spcBef>
              <a:spcAft>
                <a:spcPts val="1000"/>
              </a:spcAft>
              <a:buNone/>
            </a:pPr>
            <a:r>
              <a:rPr lang="zh-CN" altLang="en-US" sz="2400" dirty="0">
                <a:solidFill>
                  <a:srgbClr val="FF0000"/>
                </a:solidFill>
                <a:latin typeface="黑体" pitchFamily="49" charset="-122"/>
                <a:ea typeface="黑体" pitchFamily="49" charset="-122"/>
              </a:rPr>
              <a:t>通过复用知识来加速新任务的学习</a:t>
            </a:r>
            <a:endParaRPr lang="zh-CN" altLang="en-US" sz="2400" b="1" dirty="0">
              <a:latin typeface="华文宋体" pitchFamily="2" charset="-122"/>
              <a:ea typeface="华文宋体" pitchFamily="2"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7" y="1577604"/>
            <a:ext cx="4005263"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212976"/>
            <a:ext cx="4503420" cy="272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0385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主动学习：解决数据标签稀疏问题</a:t>
            </a:r>
          </a:p>
        </p:txBody>
      </p:sp>
      <p:pic>
        <p:nvPicPr>
          <p:cNvPr id="3" name="图片 2"/>
          <p:cNvPicPr>
            <a:picLocks noChangeAspect="1"/>
          </p:cNvPicPr>
          <p:nvPr/>
        </p:nvPicPr>
        <p:blipFill rotWithShape="1">
          <a:blip r:embed="rId2"/>
          <a:srcRect l="2145" t="2545"/>
          <a:stretch/>
        </p:blipFill>
        <p:spPr>
          <a:xfrm>
            <a:off x="2712590" y="1628800"/>
            <a:ext cx="6766820" cy="3778014"/>
          </a:xfrm>
          <a:prstGeom prst="rect">
            <a:avLst/>
          </a:prstGeom>
        </p:spPr>
      </p:pic>
      <p:pic>
        <p:nvPicPr>
          <p:cNvPr id="4" name="图片 29" descr="learn to bike.jpg"/>
          <p:cNvPicPr>
            <a:picLocks noChangeAspect="1"/>
          </p:cNvPicPr>
          <p:nvPr/>
        </p:nvPicPr>
        <p:blipFill>
          <a:blip r:embed="rId3" cstate="print"/>
          <a:stretch>
            <a:fillRect/>
          </a:stretch>
        </p:blipFill>
        <p:spPr>
          <a:xfrm>
            <a:off x="7464152" y="1409383"/>
            <a:ext cx="430530" cy="655320"/>
          </a:xfrm>
          <a:prstGeom prst="rect">
            <a:avLst/>
          </a:prstGeom>
          <a:effectLst>
            <a:softEdge rad="127000"/>
          </a:effectLst>
        </p:spPr>
      </p:pic>
      <p:pic>
        <p:nvPicPr>
          <p:cNvPr id="5" name="图片 31" descr="learning to bke moto.jpg"/>
          <p:cNvPicPr>
            <a:picLocks noChangeAspect="1"/>
          </p:cNvPicPr>
          <p:nvPr/>
        </p:nvPicPr>
        <p:blipFill>
          <a:blip r:embed="rId4" cstate="print"/>
          <a:stretch>
            <a:fillRect/>
          </a:stretch>
        </p:blipFill>
        <p:spPr>
          <a:xfrm>
            <a:off x="8112225" y="1818191"/>
            <a:ext cx="640911" cy="481307"/>
          </a:xfrm>
          <a:prstGeom prst="rect">
            <a:avLst/>
          </a:prstGeom>
          <a:effectLst>
            <a:softEdge rad="127000"/>
          </a:effectLst>
        </p:spPr>
      </p:pic>
      <p:sp>
        <p:nvSpPr>
          <p:cNvPr id="6" name="内容占位符 2"/>
          <p:cNvSpPr>
            <a:spLocks noGrp="1"/>
          </p:cNvSpPr>
          <p:nvPr>
            <p:ph idx="1"/>
          </p:nvPr>
        </p:nvSpPr>
        <p:spPr>
          <a:xfrm>
            <a:off x="1919536" y="5733257"/>
            <a:ext cx="8352928" cy="816793"/>
          </a:xfrm>
        </p:spPr>
        <p:txBody>
          <a:bodyPr>
            <a:normAutofit fontScale="92500"/>
          </a:bodyPr>
          <a:lstStyle/>
          <a:p>
            <a:pPr algn="ctr">
              <a:lnSpc>
                <a:spcPct val="150000"/>
              </a:lnSpc>
              <a:spcBef>
                <a:spcPts val="1200"/>
              </a:spcBef>
              <a:spcAft>
                <a:spcPts val="1000"/>
              </a:spcAft>
              <a:buNone/>
            </a:pPr>
            <a:r>
              <a:rPr lang="zh-CN" altLang="en-US" dirty="0">
                <a:solidFill>
                  <a:srgbClr val="FF0000"/>
                </a:solidFill>
                <a:latin typeface="黑体" pitchFamily="49" charset="-122"/>
                <a:ea typeface="黑体" pitchFamily="49" charset="-122"/>
              </a:rPr>
              <a:t>通过选择困难的任务，请</a:t>
            </a:r>
            <a:r>
              <a:rPr lang="en-US" altLang="zh-CN" dirty="0">
                <a:solidFill>
                  <a:srgbClr val="FF0000"/>
                </a:solidFill>
                <a:latin typeface="Times New Roman" panose="02020603050405020304" pitchFamily="18" charset="0"/>
                <a:ea typeface="黑体" pitchFamily="49" charset="-122"/>
                <a:cs typeface="Times New Roman" panose="02020603050405020304" pitchFamily="18" charset="0"/>
              </a:rPr>
              <a:t>ORACLE</a:t>
            </a:r>
            <a:r>
              <a:rPr lang="zh-CN" altLang="en-US" dirty="0">
                <a:solidFill>
                  <a:srgbClr val="FF0000"/>
                </a:solidFill>
                <a:latin typeface="黑体" pitchFamily="49" charset="-122"/>
                <a:ea typeface="黑体" pitchFamily="49" charset="-122"/>
              </a:rPr>
              <a:t>解答，来完善学习</a:t>
            </a:r>
            <a:endParaRPr lang="zh-CN" altLang="en-US" b="1" dirty="0">
              <a:latin typeface="华文宋体" pitchFamily="2" charset="-122"/>
              <a:ea typeface="华文宋体" pitchFamily="2" charset="-122"/>
            </a:endParaRPr>
          </a:p>
        </p:txBody>
      </p:sp>
    </p:spTree>
    <p:extLst>
      <p:ext uri="{BB962C8B-B14F-4D97-AF65-F5344CB8AC3E}">
        <p14:creationId xmlns:p14="http://schemas.microsoft.com/office/powerpoint/2010/main" val="39656403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灯片编号占位符 5"/>
          <p:cNvSpPr>
            <a:spLocks noGrp="1"/>
          </p:cNvSpPr>
          <p:nvPr>
            <p:ph type="sldNum" sz="quarter" idx="12"/>
          </p:nvPr>
        </p:nvSpPr>
        <p:spPr>
          <a:noFill/>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3C234253-5B7A-4B45-B2FD-861B588CF1EC}" type="slidenum">
              <a:rPr lang="en-US" altLang="zh-CN" smtClean="0"/>
              <a:pPr eaLnBrk="1" hangingPunct="1"/>
              <a:t>38</a:t>
            </a:fld>
            <a:endParaRPr lang="en-US" altLang="zh-CN"/>
          </a:p>
        </p:txBody>
      </p:sp>
      <p:sp>
        <p:nvSpPr>
          <p:cNvPr id="118787" name="Rectangle 2"/>
          <p:cNvSpPr>
            <a:spLocks noGrp="1" noChangeArrowheads="1"/>
          </p:cNvSpPr>
          <p:nvPr>
            <p:ph type="title"/>
          </p:nvPr>
        </p:nvSpPr>
        <p:spPr>
          <a:xfrm>
            <a:off x="825049" y="411661"/>
            <a:ext cx="9709339" cy="1003990"/>
          </a:xfrm>
        </p:spPr>
        <p:txBody>
          <a:bodyPr>
            <a:noAutofit/>
          </a:bodyPr>
          <a:lstStyle/>
          <a:p>
            <a:pPr eaLnBrk="1" hangingPunct="1"/>
            <a:r>
              <a:rPr lang="zh-CN" altLang="en-US" dirty="0"/>
              <a:t>人工智能的应用场景</a:t>
            </a:r>
            <a:r>
              <a:rPr lang="en-US" altLang="zh-CN" dirty="0"/>
              <a:t>——</a:t>
            </a:r>
            <a:r>
              <a:rPr lang="zh-CN" altLang="en-US" dirty="0"/>
              <a:t>智能交通</a:t>
            </a:r>
          </a:p>
        </p:txBody>
      </p:sp>
      <p:sp>
        <p:nvSpPr>
          <p:cNvPr id="118788" name="Rectangle 3"/>
          <p:cNvSpPr>
            <a:spLocks noGrp="1" noChangeArrowheads="1"/>
          </p:cNvSpPr>
          <p:nvPr>
            <p:ph type="body" idx="1"/>
          </p:nvPr>
        </p:nvSpPr>
        <p:spPr>
          <a:xfrm>
            <a:off x="1955540" y="1520788"/>
            <a:ext cx="8229600" cy="1187450"/>
          </a:xfrm>
        </p:spPr>
        <p:txBody>
          <a:bodyPr>
            <a:noAutofit/>
          </a:bodyPr>
          <a:lstStyle/>
          <a:p>
            <a:pPr>
              <a:lnSpc>
                <a:spcPct val="80000"/>
              </a:lnSpc>
              <a:spcBef>
                <a:spcPts val="2472"/>
              </a:spcBef>
            </a:pPr>
            <a:r>
              <a:rPr lang="zh-CN" altLang="en-US" sz="3200" dirty="0"/>
              <a:t>人工智能与汽车结合</a:t>
            </a:r>
          </a:p>
          <a:p>
            <a:pPr lvl="1">
              <a:lnSpc>
                <a:spcPct val="80000"/>
              </a:lnSpc>
              <a:spcBef>
                <a:spcPts val="2472"/>
              </a:spcBef>
            </a:pPr>
            <a:r>
              <a:rPr lang="zh-CN" altLang="en-US" sz="2800" dirty="0"/>
              <a:t>安全保障</a:t>
            </a:r>
            <a:endParaRPr lang="en-US" altLang="zh-CN" sz="2800" dirty="0"/>
          </a:p>
          <a:p>
            <a:pPr lvl="1">
              <a:lnSpc>
                <a:spcPct val="80000"/>
              </a:lnSpc>
              <a:spcBef>
                <a:spcPts val="2472"/>
              </a:spcBef>
            </a:pPr>
            <a:endParaRPr lang="en-US" altLang="zh-CN" sz="2800" dirty="0"/>
          </a:p>
          <a:p>
            <a:pPr lvl="1">
              <a:lnSpc>
                <a:spcPct val="80000"/>
              </a:lnSpc>
              <a:spcBef>
                <a:spcPts val="2472"/>
              </a:spcBef>
            </a:pPr>
            <a:r>
              <a:rPr lang="zh-CN" altLang="en-US" sz="2800" dirty="0"/>
              <a:t>自动驾驶</a:t>
            </a:r>
            <a:endParaRPr lang="en-US" altLang="zh-CN" sz="2800" dirty="0"/>
          </a:p>
          <a:p>
            <a:pPr lvl="1" eaLnBrk="1" hangingPunct="1">
              <a:lnSpc>
                <a:spcPct val="80000"/>
              </a:lnSpc>
            </a:pPr>
            <a:endParaRPr lang="zh-CN" altLang="en-US" sz="2800" dirty="0"/>
          </a:p>
        </p:txBody>
      </p:sp>
      <p:sp>
        <p:nvSpPr>
          <p:cNvPr id="2" name="矩形 1"/>
          <p:cNvSpPr/>
          <p:nvPr/>
        </p:nvSpPr>
        <p:spPr>
          <a:xfrm>
            <a:off x="3049760" y="2813375"/>
            <a:ext cx="6624736" cy="430887"/>
          </a:xfrm>
          <a:prstGeom prst="rect">
            <a:avLst/>
          </a:prstGeom>
        </p:spPr>
        <p:txBody>
          <a:bodyPr wrap="square">
            <a:spAutoFit/>
          </a:bodyPr>
          <a:lstStyle/>
          <a:p>
            <a:r>
              <a:rPr lang="en-US" altLang="zh-CN" sz="2200" dirty="0">
                <a:solidFill>
                  <a:srgbClr val="0000FF"/>
                </a:solidFill>
              </a:rPr>
              <a:t>“</a:t>
            </a:r>
            <a:r>
              <a:rPr lang="zh-CN" altLang="en-US" sz="2200" dirty="0">
                <a:solidFill>
                  <a:srgbClr val="0000FF"/>
                </a:solidFill>
              </a:rPr>
              <a:t>怎么好像要睡着了？前面</a:t>
            </a:r>
            <a:r>
              <a:rPr lang="en-US" altLang="zh-CN" sz="2200" dirty="0">
                <a:solidFill>
                  <a:srgbClr val="0000FF"/>
                </a:solidFill>
              </a:rPr>
              <a:t>10</a:t>
            </a:r>
            <a:r>
              <a:rPr lang="zh-CN" altLang="en-US" sz="2200" dirty="0">
                <a:solidFill>
                  <a:srgbClr val="0000FF"/>
                </a:solidFill>
              </a:rPr>
              <a:t>公里处就有个休息站</a:t>
            </a:r>
            <a:r>
              <a:rPr lang="zh-CN" altLang="en-US" sz="2200" dirty="0"/>
              <a:t>。</a:t>
            </a:r>
          </a:p>
        </p:txBody>
      </p:sp>
      <p:pic>
        <p:nvPicPr>
          <p:cNvPr id="4" name="图片 3"/>
          <p:cNvPicPr>
            <a:picLocks noChangeAspect="1"/>
          </p:cNvPicPr>
          <p:nvPr/>
        </p:nvPicPr>
        <p:blipFill>
          <a:blip r:embed="rId3"/>
          <a:stretch>
            <a:fillRect/>
          </a:stretch>
        </p:blipFill>
        <p:spPr>
          <a:xfrm>
            <a:off x="6132004" y="4173470"/>
            <a:ext cx="4121228" cy="2492678"/>
          </a:xfrm>
          <a:prstGeom prst="rect">
            <a:avLst/>
          </a:prstGeom>
        </p:spPr>
      </p:pic>
      <p:pic>
        <p:nvPicPr>
          <p:cNvPr id="5" name="图片 4"/>
          <p:cNvPicPr>
            <a:picLocks noChangeAspect="1"/>
          </p:cNvPicPr>
          <p:nvPr/>
        </p:nvPicPr>
        <p:blipFill>
          <a:blip r:embed="rId4"/>
          <a:stretch>
            <a:fillRect/>
          </a:stretch>
        </p:blipFill>
        <p:spPr>
          <a:xfrm>
            <a:off x="1991544" y="4221089"/>
            <a:ext cx="3960552" cy="2383521"/>
          </a:xfrm>
          <a:prstGeom prst="rect">
            <a:avLst/>
          </a:prstGeom>
        </p:spPr>
      </p:pic>
    </p:spTree>
    <p:extLst>
      <p:ext uri="{BB962C8B-B14F-4D97-AF65-F5344CB8AC3E}">
        <p14:creationId xmlns:p14="http://schemas.microsoft.com/office/powerpoint/2010/main" val="1992759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1978" y="1470765"/>
            <a:ext cx="10459233" cy="5040313"/>
          </a:xfrm>
        </p:spPr>
        <p:txBody>
          <a:bodyPr/>
          <a:lstStyle/>
          <a:p>
            <a:r>
              <a:rPr lang="zh-CN" altLang="en-US" dirty="0"/>
              <a:t>自动驾驶</a:t>
            </a:r>
          </a:p>
        </p:txBody>
      </p:sp>
      <p:grpSp>
        <p:nvGrpSpPr>
          <p:cNvPr id="13" name="组合 12"/>
          <p:cNvGrpSpPr/>
          <p:nvPr/>
        </p:nvGrpSpPr>
        <p:grpSpPr>
          <a:xfrm>
            <a:off x="6528048" y="1444124"/>
            <a:ext cx="3960440" cy="2833980"/>
            <a:chOff x="4355976" y="1268760"/>
            <a:chExt cx="4680520" cy="3269977"/>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40768"/>
              <a:ext cx="2023188" cy="15086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4432" y="1340768"/>
              <a:ext cx="2121618" cy="2519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pic>
        <p:pic>
          <p:nvPicPr>
            <p:cNvPr id="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0072" y="2929689"/>
              <a:ext cx="894646" cy="9355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pic>
        <p:sp>
          <p:nvSpPr>
            <p:cNvPr id="10" name="矩形 9"/>
            <p:cNvSpPr/>
            <p:nvPr/>
          </p:nvSpPr>
          <p:spPr bwMode="auto">
            <a:xfrm>
              <a:off x="4355976" y="1268760"/>
              <a:ext cx="4680520" cy="324036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a:latin typeface="Times New Roman" pitchFamily="18" charset="0"/>
                <a:ea typeface="宋体" pitchFamily="2" charset="-122"/>
              </a:endParaRPr>
            </a:p>
          </p:txBody>
        </p:sp>
        <p:sp>
          <p:nvSpPr>
            <p:cNvPr id="12" name="TextBox 11"/>
            <p:cNvSpPr txBox="1"/>
            <p:nvPr/>
          </p:nvSpPr>
          <p:spPr>
            <a:xfrm>
              <a:off x="5701568" y="4077072"/>
              <a:ext cx="2649021" cy="461665"/>
            </a:xfrm>
            <a:prstGeom prst="rect">
              <a:avLst/>
            </a:prstGeom>
            <a:noFill/>
          </p:spPr>
          <p:txBody>
            <a:bodyPr wrap="square" rtlCol="0">
              <a:spAutoFit/>
            </a:bodyPr>
            <a:lstStyle/>
            <a:p>
              <a:r>
                <a:rPr lang="en-US" altLang="zh-CN" sz="2000" b="1" dirty="0"/>
                <a:t>ALVINN System </a:t>
              </a:r>
              <a:endParaRPr lang="zh-CN" altLang="en-US" sz="2000" b="1" dirty="0"/>
            </a:p>
          </p:txBody>
        </p:sp>
      </p:grpSp>
      <p:pic>
        <p:nvPicPr>
          <p:cNvPr id="64514" name="Picture 2" descr="http://upload.wikimedia.org/wikipedia/commons/b/bf/Stanleyrobot.jp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3687" y="3797402"/>
            <a:ext cx="3486099" cy="2324066"/>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4"/>
          <p:cNvSpPr txBox="1"/>
          <p:nvPr/>
        </p:nvSpPr>
        <p:spPr>
          <a:xfrm>
            <a:off x="1768532" y="2188659"/>
            <a:ext cx="3836793" cy="1107996"/>
          </a:xfrm>
          <a:prstGeom prst="rect">
            <a:avLst/>
          </a:prstGeom>
          <a:noFill/>
        </p:spPr>
        <p:txBody>
          <a:bodyPr wrap="square" rtlCol="0">
            <a:spAutoFit/>
          </a:bodyPr>
          <a:lstStyle/>
          <a:p>
            <a:r>
              <a:rPr kumimoji="1" lang="zh-CN" altLang="en-US" sz="2200" b="1" dirty="0">
                <a:solidFill>
                  <a:srgbClr val="0000FF"/>
                </a:solidFill>
                <a:latin typeface="华文仿宋" pitchFamily="2" charset="-122"/>
                <a:ea typeface="华文仿宋" pitchFamily="2" charset="-122"/>
              </a:rPr>
              <a:t>机器学习被用于对车前方摄像机拍摄的实时路况进行分析，从而控制汽车前进</a:t>
            </a:r>
          </a:p>
        </p:txBody>
      </p:sp>
      <p:sp>
        <p:nvSpPr>
          <p:cNvPr id="16" name="TextBox 15"/>
          <p:cNvSpPr txBox="1"/>
          <p:nvPr/>
        </p:nvSpPr>
        <p:spPr>
          <a:xfrm>
            <a:off x="6301496" y="4396452"/>
            <a:ext cx="4127385" cy="923330"/>
          </a:xfrm>
          <a:prstGeom prst="rect">
            <a:avLst/>
          </a:prstGeom>
          <a:noFill/>
        </p:spPr>
        <p:txBody>
          <a:bodyPr wrap="square" rtlCol="0">
            <a:spAutoFit/>
          </a:bodyPr>
          <a:lstStyle/>
          <a:p>
            <a:pPr marL="285750" indent="-285750">
              <a:buFont typeface="Arial" pitchFamily="34" charset="0"/>
              <a:buChar char="•"/>
            </a:pPr>
            <a:r>
              <a:rPr kumimoji="1" lang="zh-CN" altLang="en-US" b="1" dirty="0">
                <a:solidFill>
                  <a:srgbClr val="00B050"/>
                </a:solidFill>
                <a:latin typeface="华文仿宋" pitchFamily="2" charset="-122"/>
                <a:ea typeface="华文仿宋" pitchFamily="2" charset="-122"/>
              </a:rPr>
              <a:t>基于神经网络的</a:t>
            </a:r>
            <a:r>
              <a:rPr kumimoji="1" lang="en-US" altLang="zh-CN" b="1" dirty="0">
                <a:solidFill>
                  <a:srgbClr val="00B050"/>
                </a:solidFill>
                <a:latin typeface="华文仿宋" pitchFamily="2" charset="-122"/>
                <a:ea typeface="华文仿宋" pitchFamily="2" charset="-122"/>
              </a:rPr>
              <a:t>ALVINN</a:t>
            </a:r>
            <a:r>
              <a:rPr kumimoji="1" lang="zh-CN" altLang="en-US" b="1" dirty="0">
                <a:solidFill>
                  <a:srgbClr val="00B050"/>
                </a:solidFill>
                <a:latin typeface="华文仿宋" pitchFamily="2" charset="-122"/>
                <a:ea typeface="华文仿宋" pitchFamily="2" charset="-122"/>
              </a:rPr>
              <a:t>系统可以控制汽车在高速公路上以</a:t>
            </a:r>
            <a:r>
              <a:rPr kumimoji="1" lang="en-US" altLang="zh-CN" b="1" dirty="0">
                <a:solidFill>
                  <a:srgbClr val="00B050"/>
                </a:solidFill>
                <a:latin typeface="华文仿宋" pitchFamily="2" charset="-122"/>
                <a:ea typeface="华文仿宋" pitchFamily="2" charset="-122"/>
              </a:rPr>
              <a:t>70</a:t>
            </a:r>
            <a:r>
              <a:rPr kumimoji="1" lang="zh-CN" altLang="en-US" b="1" dirty="0">
                <a:solidFill>
                  <a:srgbClr val="00B050"/>
                </a:solidFill>
                <a:latin typeface="华文仿宋" pitchFamily="2" charset="-122"/>
                <a:ea typeface="华文仿宋" pitchFamily="2" charset="-122"/>
              </a:rPr>
              <a:t>英里</a:t>
            </a:r>
            <a:r>
              <a:rPr kumimoji="1" lang="en-US" altLang="zh-CN" b="1" dirty="0">
                <a:solidFill>
                  <a:srgbClr val="00B050"/>
                </a:solidFill>
                <a:latin typeface="华文仿宋" pitchFamily="2" charset="-122"/>
                <a:ea typeface="华文仿宋" pitchFamily="2" charset="-122"/>
              </a:rPr>
              <a:t>/</a:t>
            </a:r>
            <a:r>
              <a:rPr kumimoji="1" lang="zh-CN" altLang="en-US" b="1" dirty="0">
                <a:solidFill>
                  <a:srgbClr val="00B050"/>
                </a:solidFill>
                <a:latin typeface="华文仿宋" pitchFamily="2" charset="-122"/>
                <a:ea typeface="华文仿宋" pitchFamily="2" charset="-122"/>
              </a:rPr>
              <a:t>小时的速度行驶</a:t>
            </a:r>
          </a:p>
        </p:txBody>
      </p:sp>
      <p:sp>
        <p:nvSpPr>
          <p:cNvPr id="17" name="TextBox 16"/>
          <p:cNvSpPr txBox="1"/>
          <p:nvPr/>
        </p:nvSpPr>
        <p:spPr>
          <a:xfrm>
            <a:off x="6301495" y="5332557"/>
            <a:ext cx="4127385" cy="923330"/>
          </a:xfrm>
          <a:prstGeom prst="rect">
            <a:avLst/>
          </a:prstGeom>
          <a:noFill/>
        </p:spPr>
        <p:txBody>
          <a:bodyPr wrap="square" rtlCol="0">
            <a:spAutoFit/>
          </a:bodyPr>
          <a:lstStyle/>
          <a:p>
            <a:pPr marL="285750" indent="-285750">
              <a:buFont typeface="Arial" pitchFamily="34" charset="0"/>
              <a:buChar char="•"/>
            </a:pPr>
            <a:r>
              <a:rPr kumimoji="1" lang="en-US" altLang="zh-CN" b="1" dirty="0">
                <a:solidFill>
                  <a:srgbClr val="00B050"/>
                </a:solidFill>
                <a:latin typeface="华文仿宋" pitchFamily="2" charset="-122"/>
                <a:ea typeface="华文仿宋" pitchFamily="2" charset="-122"/>
              </a:rPr>
              <a:t>2005</a:t>
            </a:r>
            <a:r>
              <a:rPr kumimoji="1" lang="zh-CN" altLang="en-US" b="1" dirty="0">
                <a:solidFill>
                  <a:srgbClr val="00B050"/>
                </a:solidFill>
                <a:latin typeface="华文仿宋" pitchFamily="2" charset="-122"/>
                <a:ea typeface="华文仿宋" pitchFamily="2" charset="-122"/>
              </a:rPr>
              <a:t>年，斯坦福大学的</a:t>
            </a:r>
            <a:r>
              <a:rPr kumimoji="1" lang="en-US" altLang="zh-CN" b="1" dirty="0">
                <a:solidFill>
                  <a:srgbClr val="00B050"/>
                </a:solidFill>
                <a:latin typeface="华文仿宋" pitchFamily="2" charset="-122"/>
                <a:ea typeface="华文仿宋" pitchFamily="2" charset="-122"/>
              </a:rPr>
              <a:t>Stanley</a:t>
            </a:r>
            <a:r>
              <a:rPr kumimoji="1" lang="zh-CN" altLang="en-US" b="1" dirty="0">
                <a:solidFill>
                  <a:srgbClr val="00B050"/>
                </a:solidFill>
                <a:latin typeface="华文仿宋" pitchFamily="2" charset="-122"/>
                <a:ea typeface="华文仿宋" pitchFamily="2" charset="-122"/>
              </a:rPr>
              <a:t>汽车</a:t>
            </a:r>
            <a:r>
              <a:rPr kumimoji="1" lang="en-US" altLang="zh-CN" b="1" dirty="0">
                <a:solidFill>
                  <a:srgbClr val="00B050"/>
                </a:solidFill>
                <a:latin typeface="华文仿宋" pitchFamily="2" charset="-122"/>
                <a:ea typeface="华文仿宋" pitchFamily="2" charset="-122"/>
              </a:rPr>
              <a:t> </a:t>
            </a:r>
            <a:r>
              <a:rPr kumimoji="1" lang="zh-CN" altLang="en-US" b="1" dirty="0">
                <a:solidFill>
                  <a:srgbClr val="00B050"/>
                </a:solidFill>
                <a:latin typeface="华文仿宋" pitchFamily="2" charset="-122"/>
                <a:ea typeface="华文仿宋" pitchFamily="2" charset="-122"/>
              </a:rPr>
              <a:t>获得了</a:t>
            </a:r>
            <a:r>
              <a:rPr kumimoji="1" lang="en-US" altLang="zh-CN" b="1" dirty="0">
                <a:solidFill>
                  <a:srgbClr val="00B050"/>
                </a:solidFill>
                <a:latin typeface="华文仿宋" pitchFamily="2" charset="-122"/>
                <a:ea typeface="华文仿宋" pitchFamily="2" charset="-122"/>
              </a:rPr>
              <a:t>DARPA Grand Challenge</a:t>
            </a:r>
            <a:r>
              <a:rPr kumimoji="1" lang="zh-CN" altLang="en-US" b="1" dirty="0">
                <a:solidFill>
                  <a:srgbClr val="00B050"/>
                </a:solidFill>
                <a:latin typeface="华文仿宋" pitchFamily="2" charset="-122"/>
                <a:ea typeface="华文仿宋" pitchFamily="2" charset="-122"/>
              </a:rPr>
              <a:t>冠军，</a:t>
            </a:r>
            <a:r>
              <a:rPr kumimoji="1" lang="en-US" altLang="zh-CN" b="1" dirty="0">
                <a:solidFill>
                  <a:srgbClr val="00B050"/>
                </a:solidFill>
                <a:latin typeface="华文仿宋" pitchFamily="2" charset="-122"/>
                <a:ea typeface="华文仿宋" pitchFamily="2" charset="-122"/>
              </a:rPr>
              <a:t>240</a:t>
            </a:r>
            <a:r>
              <a:rPr kumimoji="1" lang="zh-CN" altLang="en-US" b="1" dirty="0">
                <a:solidFill>
                  <a:srgbClr val="00B050"/>
                </a:solidFill>
                <a:latin typeface="华文仿宋" pitchFamily="2" charset="-122"/>
                <a:ea typeface="华文仿宋" pitchFamily="2" charset="-122"/>
              </a:rPr>
              <a:t>公里复杂路况的戈壁。</a:t>
            </a:r>
          </a:p>
        </p:txBody>
      </p:sp>
      <p:sp>
        <p:nvSpPr>
          <p:cNvPr id="18" name="Rectangle 2"/>
          <p:cNvSpPr txBox="1">
            <a:spLocks noChangeArrowheads="1"/>
          </p:cNvSpPr>
          <p:nvPr/>
        </p:nvSpPr>
        <p:spPr>
          <a:xfrm>
            <a:off x="399164" y="312706"/>
            <a:ext cx="9709339" cy="10039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人工智能的应用场景</a:t>
            </a:r>
            <a:r>
              <a:rPr lang="en-US" altLang="zh-CN" dirty="0"/>
              <a:t>——</a:t>
            </a:r>
            <a:r>
              <a:rPr lang="zh-CN" altLang="en-US" dirty="0"/>
              <a:t>智能交通</a:t>
            </a:r>
          </a:p>
        </p:txBody>
      </p:sp>
    </p:spTree>
    <p:extLst>
      <p:ext uri="{BB962C8B-B14F-4D97-AF65-F5344CB8AC3E}">
        <p14:creationId xmlns:p14="http://schemas.microsoft.com/office/powerpoint/2010/main" val="2870964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走向大众的人工智能</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208" y="2943617"/>
            <a:ext cx="4071299" cy="3020404"/>
          </a:xfrm>
        </p:spPr>
      </p:pic>
      <p:sp>
        <p:nvSpPr>
          <p:cNvPr id="5" name="文本框 4"/>
          <p:cNvSpPr txBox="1"/>
          <p:nvPr/>
        </p:nvSpPr>
        <p:spPr>
          <a:xfrm>
            <a:off x="756312" y="6088063"/>
            <a:ext cx="1760418" cy="461665"/>
          </a:xfrm>
          <a:prstGeom prst="rect">
            <a:avLst/>
          </a:prstGeom>
          <a:noFill/>
        </p:spPr>
        <p:txBody>
          <a:bodyPr wrap="none" rtlCol="0">
            <a:spAutoFit/>
          </a:bodyPr>
          <a:lstStyle/>
          <a:p>
            <a:r>
              <a:rPr lang="en-US" altLang="zh-CN" sz="2400" dirty="0" err="1"/>
              <a:t>AlphaGo</a:t>
            </a:r>
            <a:r>
              <a:rPr lang="en-US" altLang="zh-CN" sz="2400" dirty="0"/>
              <a:t> LEE</a:t>
            </a:r>
            <a:endParaRPr lang="zh-CN" altLang="en-US" sz="2400" dirty="0"/>
          </a:p>
        </p:txBody>
      </p:sp>
      <p:grpSp>
        <p:nvGrpSpPr>
          <p:cNvPr id="9" name="组合 8"/>
          <p:cNvGrpSpPr/>
          <p:nvPr/>
        </p:nvGrpSpPr>
        <p:grpSpPr>
          <a:xfrm>
            <a:off x="4294796" y="2129424"/>
            <a:ext cx="3424135" cy="3250790"/>
            <a:chOff x="4858467" y="2129424"/>
            <a:chExt cx="3424135" cy="325079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467" y="2129424"/>
              <a:ext cx="3424135" cy="2433898"/>
            </a:xfrm>
            <a:prstGeom prst="rect">
              <a:avLst/>
            </a:prstGeom>
          </p:spPr>
        </p:pic>
        <p:sp>
          <p:nvSpPr>
            <p:cNvPr id="7" name="文本框 6"/>
            <p:cNvSpPr txBox="1"/>
            <p:nvPr/>
          </p:nvSpPr>
          <p:spPr>
            <a:xfrm>
              <a:off x="5382003" y="4918549"/>
              <a:ext cx="2377061" cy="461665"/>
            </a:xfrm>
            <a:prstGeom prst="rect">
              <a:avLst/>
            </a:prstGeom>
            <a:noFill/>
          </p:spPr>
          <p:txBody>
            <a:bodyPr wrap="none" rtlCol="0">
              <a:spAutoFit/>
            </a:bodyPr>
            <a:lstStyle/>
            <a:p>
              <a:r>
                <a:rPr lang="en-US" altLang="zh-CN" sz="2400" dirty="0" err="1"/>
                <a:t>AlphaGo</a:t>
              </a:r>
              <a:r>
                <a:rPr lang="en-US" altLang="zh-CN" sz="2400" dirty="0"/>
                <a:t> MASTER</a:t>
              </a:r>
              <a:endParaRPr lang="zh-CN" altLang="en-US" sz="2400" dirty="0"/>
            </a:p>
          </p:txBody>
        </p:sp>
      </p:gr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6613" y="1431229"/>
            <a:ext cx="3774554" cy="1969631"/>
          </a:xfrm>
          <a:prstGeom prst="rect">
            <a:avLst/>
          </a:prstGeom>
        </p:spPr>
      </p:pic>
      <p:sp>
        <p:nvSpPr>
          <p:cNvPr id="10" name="文本框 9"/>
          <p:cNvSpPr txBox="1"/>
          <p:nvPr/>
        </p:nvSpPr>
        <p:spPr>
          <a:xfrm>
            <a:off x="8960362" y="3660102"/>
            <a:ext cx="1887055" cy="461665"/>
          </a:xfrm>
          <a:prstGeom prst="rect">
            <a:avLst/>
          </a:prstGeom>
          <a:noFill/>
        </p:spPr>
        <p:txBody>
          <a:bodyPr wrap="none" rtlCol="0">
            <a:spAutoFit/>
          </a:bodyPr>
          <a:lstStyle/>
          <a:p>
            <a:r>
              <a:rPr lang="en-US" altLang="zh-CN" sz="2400" dirty="0" err="1"/>
              <a:t>AlphaGo</a:t>
            </a:r>
            <a:r>
              <a:rPr lang="en-US" altLang="zh-CN" sz="2400" dirty="0"/>
              <a:t> Zero</a:t>
            </a:r>
            <a:endParaRPr lang="zh-CN" altLang="en-US" sz="2400" dirty="0"/>
          </a:p>
        </p:txBody>
      </p:sp>
      <p:sp>
        <p:nvSpPr>
          <p:cNvPr id="12" name="下弧形箭头 11"/>
          <p:cNvSpPr/>
          <p:nvPr/>
        </p:nvSpPr>
        <p:spPr>
          <a:xfrm rot="20290435">
            <a:off x="3945700" y="4722680"/>
            <a:ext cx="5586608" cy="131506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p:cNvSpPr txBox="1"/>
          <p:nvPr/>
        </p:nvSpPr>
        <p:spPr>
          <a:xfrm>
            <a:off x="4294796" y="5964021"/>
            <a:ext cx="7571303" cy="461665"/>
          </a:xfrm>
          <a:prstGeom prst="rect">
            <a:avLst/>
          </a:prstGeom>
          <a:noFill/>
        </p:spPr>
        <p:txBody>
          <a:bodyPr wrap="none" rtlCol="0">
            <a:spAutoFit/>
          </a:bodyPr>
          <a:lstStyle/>
          <a:p>
            <a:r>
              <a:rPr lang="zh-CN" altLang="en-US" sz="2400" dirty="0"/>
              <a:t>能力越来越强，能耗越来越低，对人类的依赖越来越少</a:t>
            </a:r>
          </a:p>
        </p:txBody>
      </p:sp>
    </p:spTree>
    <p:extLst>
      <p:ext uri="{BB962C8B-B14F-4D97-AF65-F5344CB8AC3E}">
        <p14:creationId xmlns:p14="http://schemas.microsoft.com/office/powerpoint/2010/main" val="790101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77030" y="1355979"/>
            <a:ext cx="6014349" cy="5040313"/>
          </a:xfrm>
        </p:spPr>
        <p:txBody>
          <a:bodyPr/>
          <a:lstStyle/>
          <a:p>
            <a:r>
              <a:rPr lang="zh-CN" altLang="en-US" dirty="0"/>
              <a:t>垃圾邮件过滤</a:t>
            </a:r>
            <a:endParaRPr lang="en-US" altLang="zh-CN" dirty="0"/>
          </a:p>
          <a:p>
            <a:pPr lvl="1">
              <a:spcBef>
                <a:spcPts val="1200"/>
              </a:spcBef>
            </a:pPr>
            <a:r>
              <a:rPr lang="zh-CN" altLang="en-US" dirty="0"/>
              <a:t>垃圾邮件已开始侵害每一位用户</a:t>
            </a:r>
            <a:endParaRPr lang="en-US" altLang="zh-CN" dirty="0"/>
          </a:p>
          <a:p>
            <a:pPr marL="457200" lvl="1" indent="0">
              <a:spcBef>
                <a:spcPts val="600"/>
              </a:spcBef>
              <a:buNone/>
            </a:pPr>
            <a:r>
              <a:rPr lang="en-US" altLang="zh-CN" dirty="0"/>
              <a:t>  </a:t>
            </a:r>
            <a:r>
              <a:rPr lang="zh-CN" altLang="en-US" sz="1800" dirty="0">
                <a:solidFill>
                  <a:srgbClr val="00B050"/>
                </a:solidFill>
              </a:rPr>
              <a:t>英国的</a:t>
            </a:r>
            <a:r>
              <a:rPr lang="en-US" altLang="zh-CN" sz="1800" dirty="0">
                <a:solidFill>
                  <a:srgbClr val="00B050"/>
                </a:solidFill>
              </a:rPr>
              <a:t>Colin Wells</a:t>
            </a:r>
            <a:r>
              <a:rPr lang="zh-CN" altLang="en-US" sz="1800" dirty="0">
                <a:solidFill>
                  <a:srgbClr val="00B050"/>
                </a:solidFill>
              </a:rPr>
              <a:t>平均每天会收到</a:t>
            </a:r>
            <a:r>
              <a:rPr lang="en-US" altLang="zh-CN" sz="1800" dirty="0">
                <a:solidFill>
                  <a:srgbClr val="00B050"/>
                </a:solidFill>
              </a:rPr>
              <a:t>4.4</a:t>
            </a:r>
            <a:r>
              <a:rPr lang="zh-CN" altLang="en-US" sz="1800" dirty="0">
                <a:solidFill>
                  <a:srgbClr val="00B050"/>
                </a:solidFill>
              </a:rPr>
              <a:t>万封垃圾邮件！</a:t>
            </a:r>
            <a:endParaRPr lang="en-US" altLang="zh-CN" sz="1800" dirty="0">
              <a:solidFill>
                <a:srgbClr val="00B050"/>
              </a:solidFill>
            </a:endParaRPr>
          </a:p>
          <a:p>
            <a:pPr lvl="1">
              <a:spcBef>
                <a:spcPts val="1200"/>
              </a:spcBef>
            </a:pPr>
            <a:r>
              <a:rPr lang="zh-CN" altLang="en-US" dirty="0"/>
              <a:t>垃圾邮件变化多，靠人工定义规则已无能为力</a:t>
            </a:r>
            <a:endParaRPr lang="en-US" altLang="zh-CN" dirty="0"/>
          </a:p>
          <a:p>
            <a:pPr lvl="1">
              <a:spcBef>
                <a:spcPts val="1200"/>
              </a:spcBef>
            </a:pPr>
            <a:endParaRPr lang="en-US" altLang="zh-CN" dirty="0"/>
          </a:p>
          <a:p>
            <a:pPr lvl="1">
              <a:spcBef>
                <a:spcPts val="1200"/>
              </a:spcBef>
            </a:pPr>
            <a:endParaRPr lang="en-US" altLang="zh-CN" sz="1400" dirty="0"/>
          </a:p>
          <a:p>
            <a:pPr>
              <a:spcBef>
                <a:spcPts val="1200"/>
              </a:spcBef>
            </a:pPr>
            <a:r>
              <a:rPr lang="zh-CN" altLang="en-US" dirty="0"/>
              <a:t>社会计算</a:t>
            </a:r>
          </a:p>
        </p:txBody>
      </p:sp>
      <p:pic>
        <p:nvPicPr>
          <p:cNvPr id="58372" name="Picture 4" descr="http://news.xinhuanet.com/newmedia/2006-12/05/xinsrc_2021203051445187812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6317" y="1569851"/>
            <a:ext cx="2824112" cy="1867558"/>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1342914" y="3697576"/>
            <a:ext cx="7704856" cy="461665"/>
          </a:xfrm>
          <a:prstGeom prst="rect">
            <a:avLst/>
          </a:prstGeom>
          <a:noFill/>
        </p:spPr>
        <p:txBody>
          <a:bodyPr wrap="square" rtlCol="0">
            <a:spAutoFit/>
          </a:bodyPr>
          <a:lstStyle/>
          <a:p>
            <a:r>
              <a:rPr kumimoji="1" lang="zh-CN" altLang="en-US" sz="2400" b="1" dirty="0">
                <a:solidFill>
                  <a:srgbClr val="0000FF"/>
                </a:solidFill>
                <a:latin typeface="华文仿宋" pitchFamily="2" charset="-122"/>
                <a:ea typeface="华文仿宋" pitchFamily="2" charset="-122"/>
              </a:rPr>
              <a:t>机器学习已成为反垃圾邮件侵害的重要手段</a:t>
            </a:r>
          </a:p>
        </p:txBody>
      </p:sp>
      <p:sp>
        <p:nvSpPr>
          <p:cNvPr id="6" name="Rectangle 5"/>
          <p:cNvSpPr>
            <a:spLocks noChangeArrowheads="1"/>
          </p:cNvSpPr>
          <p:nvPr/>
        </p:nvSpPr>
        <p:spPr bwMode="auto">
          <a:xfrm>
            <a:off x="1524000" y="-230832"/>
            <a:ext cx="91440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zh-CN" altLang="zh-CN" sz="2400">
              <a:latin typeface="Times New Roman" pitchFamily="18" charset="0"/>
              <a:ea typeface="宋体" pitchFamily="2" charset="-122"/>
            </a:endParaRPr>
          </a:p>
        </p:txBody>
      </p:sp>
      <p:sp>
        <p:nvSpPr>
          <p:cNvPr id="7" name="Rectangle 6"/>
          <p:cNvSpPr>
            <a:spLocks noChangeArrowheads="1"/>
          </p:cNvSpPr>
          <p:nvPr/>
        </p:nvSpPr>
        <p:spPr bwMode="auto">
          <a:xfrm>
            <a:off x="1676400" y="-78432"/>
            <a:ext cx="91440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zh-CN" altLang="zh-CN" sz="2400">
              <a:latin typeface="Times New Roman" pitchFamily="18" charset="0"/>
              <a:ea typeface="宋体" pitchFamily="2" charset="-122"/>
            </a:endParaRPr>
          </a:p>
        </p:txBody>
      </p:sp>
      <p:pic>
        <p:nvPicPr>
          <p:cNvPr id="58378" name="Picture 10" descr="facebook">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328" y="4654826"/>
            <a:ext cx="2342091" cy="1645197"/>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1282300" y="5061925"/>
            <a:ext cx="5709079" cy="830997"/>
          </a:xfrm>
          <a:prstGeom prst="rect">
            <a:avLst/>
          </a:prstGeom>
          <a:noFill/>
        </p:spPr>
        <p:txBody>
          <a:bodyPr wrap="square" rtlCol="0">
            <a:spAutoFit/>
          </a:bodyPr>
          <a:lstStyle/>
          <a:p>
            <a:r>
              <a:rPr kumimoji="1" lang="zh-CN" altLang="en-US" sz="2400" b="1" dirty="0">
                <a:solidFill>
                  <a:srgbClr val="0000FF"/>
                </a:solidFill>
                <a:latin typeface="华文仿宋" pitchFamily="2" charset="-122"/>
                <a:ea typeface="华文仿宋" pitchFamily="2" charset="-122"/>
              </a:rPr>
              <a:t>机器学习已经被用于分析用户的社交行为、发现社团等</a:t>
            </a:r>
          </a:p>
        </p:txBody>
      </p:sp>
      <p:sp>
        <p:nvSpPr>
          <p:cNvPr id="11" name="Rectangle 2"/>
          <p:cNvSpPr>
            <a:spLocks noGrp="1" noChangeArrowheads="1"/>
          </p:cNvSpPr>
          <p:nvPr>
            <p:ph type="title"/>
          </p:nvPr>
        </p:nvSpPr>
        <p:spPr>
          <a:xfrm>
            <a:off x="541090" y="291411"/>
            <a:ext cx="9709339" cy="1003990"/>
          </a:xfrm>
        </p:spPr>
        <p:txBody>
          <a:bodyPr>
            <a:noAutofit/>
          </a:bodyPr>
          <a:lstStyle/>
          <a:p>
            <a:pPr eaLnBrk="1" hangingPunct="1"/>
            <a:r>
              <a:rPr lang="zh-CN" altLang="en-US" dirty="0"/>
              <a:t>人工智能的应用场景</a:t>
            </a:r>
            <a:r>
              <a:rPr lang="en-US" altLang="zh-CN" dirty="0"/>
              <a:t>——</a:t>
            </a:r>
            <a:r>
              <a:rPr lang="zh-CN" altLang="en-US" dirty="0"/>
              <a:t>社交活动</a:t>
            </a:r>
          </a:p>
        </p:txBody>
      </p:sp>
    </p:spTree>
    <p:extLst>
      <p:ext uri="{BB962C8B-B14F-4D97-AF65-F5344CB8AC3E}">
        <p14:creationId xmlns:p14="http://schemas.microsoft.com/office/powerpoint/2010/main" val="3201601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75521" y="1340769"/>
            <a:ext cx="8736013" cy="5040313"/>
          </a:xfrm>
        </p:spPr>
        <p:txBody>
          <a:bodyPr/>
          <a:lstStyle/>
          <a:p>
            <a:r>
              <a:rPr lang="zh-CN" altLang="en-US" dirty="0"/>
              <a:t>制药</a:t>
            </a:r>
            <a:endParaRPr lang="en-US" altLang="zh-CN" dirty="0"/>
          </a:p>
          <a:p>
            <a:endParaRPr lang="en-US" altLang="zh-CN" dirty="0"/>
          </a:p>
          <a:p>
            <a:endParaRPr lang="en-US" altLang="zh-CN" dirty="0"/>
          </a:p>
          <a:p>
            <a:endParaRPr lang="en-US" altLang="zh-CN" dirty="0"/>
          </a:p>
          <a:p>
            <a:endParaRPr lang="en-US" altLang="zh-CN" dirty="0"/>
          </a:p>
        </p:txBody>
      </p:sp>
      <p:pic>
        <p:nvPicPr>
          <p:cNvPr id="60418" name="Picture 2" descr="青霉素分子"/>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2224" y="1539488"/>
            <a:ext cx="2136492" cy="170919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1956630" y="2042034"/>
            <a:ext cx="5974485" cy="954107"/>
          </a:xfrm>
          <a:prstGeom prst="rect">
            <a:avLst/>
          </a:prstGeom>
          <a:noFill/>
        </p:spPr>
        <p:txBody>
          <a:bodyPr wrap="square" rtlCol="0">
            <a:spAutoFit/>
          </a:bodyPr>
          <a:lstStyle/>
          <a:p>
            <a:r>
              <a:rPr kumimoji="1" lang="zh-CN" altLang="en-US" sz="2800" b="1" dirty="0">
                <a:solidFill>
                  <a:srgbClr val="0000FF"/>
                </a:solidFill>
                <a:latin typeface="华文仿宋" pitchFamily="2" charset="-122"/>
                <a:ea typeface="华文仿宋" pitchFamily="2" charset="-122"/>
              </a:rPr>
              <a:t>机器学习已被成功用于对制药分子进行筛选</a:t>
            </a:r>
          </a:p>
        </p:txBody>
      </p:sp>
      <p:sp>
        <p:nvSpPr>
          <p:cNvPr id="4" name="矩形 3"/>
          <p:cNvSpPr/>
          <p:nvPr/>
        </p:nvSpPr>
        <p:spPr>
          <a:xfrm>
            <a:off x="1775521" y="3429087"/>
            <a:ext cx="3661580" cy="492443"/>
          </a:xfrm>
          <a:prstGeom prst="rect">
            <a:avLst/>
          </a:prstGeom>
        </p:spPr>
        <p:txBody>
          <a:bodyPr wrap="none">
            <a:spAutoFit/>
          </a:bodyPr>
          <a:lstStyle/>
          <a:p>
            <a:pPr marL="360000" indent="-360000">
              <a:buFont typeface="Arial" pitchFamily="34" charset="0"/>
              <a:buChar char="•"/>
            </a:pPr>
            <a:r>
              <a:rPr lang="zh-CN" altLang="en-US" sz="2600" b="1" dirty="0">
                <a:latin typeface="幼圆" pitchFamily="49" charset="-122"/>
                <a:ea typeface="幼圆" pitchFamily="49" charset="-122"/>
              </a:rPr>
              <a:t>计算机辅助医疗诊断</a:t>
            </a:r>
          </a:p>
        </p:txBody>
      </p:sp>
      <p:sp>
        <p:nvSpPr>
          <p:cNvPr id="10" name="TextBox 9"/>
          <p:cNvSpPr txBox="1"/>
          <p:nvPr/>
        </p:nvSpPr>
        <p:spPr>
          <a:xfrm>
            <a:off x="1880919" y="4005151"/>
            <a:ext cx="4826643" cy="769441"/>
          </a:xfrm>
          <a:prstGeom prst="rect">
            <a:avLst/>
          </a:prstGeom>
          <a:noFill/>
        </p:spPr>
        <p:txBody>
          <a:bodyPr wrap="square" rtlCol="0">
            <a:spAutoFit/>
          </a:bodyPr>
          <a:lstStyle/>
          <a:p>
            <a:r>
              <a:rPr kumimoji="1" lang="zh-CN" altLang="en-US" sz="2200" b="1" dirty="0">
                <a:solidFill>
                  <a:srgbClr val="0000FF"/>
                </a:solidFill>
                <a:latin typeface="华文仿宋" pitchFamily="2" charset="-122"/>
                <a:ea typeface="华文仿宋" pitchFamily="2" charset="-122"/>
              </a:rPr>
              <a:t>机器学习已被成功用于对历史诊断病例进行学习，用于预测患者是否患病</a:t>
            </a:r>
          </a:p>
        </p:txBody>
      </p:sp>
      <p:sp>
        <p:nvSpPr>
          <p:cNvPr id="12" name="TextBox 11"/>
          <p:cNvSpPr txBox="1"/>
          <p:nvPr/>
        </p:nvSpPr>
        <p:spPr>
          <a:xfrm>
            <a:off x="2147136" y="5241192"/>
            <a:ext cx="3996444" cy="338554"/>
          </a:xfrm>
          <a:prstGeom prst="rect">
            <a:avLst/>
          </a:prstGeom>
          <a:noFill/>
        </p:spPr>
        <p:txBody>
          <a:bodyPr wrap="square" rtlCol="0">
            <a:spAutoFit/>
          </a:bodyPr>
          <a:lstStyle/>
          <a:p>
            <a:pPr marL="285750" indent="-285750">
              <a:buFont typeface="Arial" pitchFamily="34" charset="0"/>
              <a:buChar char="•"/>
            </a:pPr>
            <a:r>
              <a:rPr kumimoji="1" lang="zh-CN" altLang="en-US" sz="1600" b="1" dirty="0">
                <a:solidFill>
                  <a:srgbClr val="00B050"/>
                </a:solidFill>
                <a:latin typeface="华文仿宋" pitchFamily="2" charset="-122"/>
                <a:ea typeface="华文仿宋" pitchFamily="2" charset="-122"/>
              </a:rPr>
              <a:t>早期黑瘤诊断：</a:t>
            </a:r>
            <a:r>
              <a:rPr kumimoji="1" lang="en-US" altLang="zh-CN" sz="1600" b="1" dirty="0">
                <a:solidFill>
                  <a:srgbClr val="00B050"/>
                </a:solidFill>
                <a:latin typeface="华文仿宋" pitchFamily="2" charset="-122"/>
                <a:ea typeface="华文仿宋" pitchFamily="2" charset="-122"/>
              </a:rPr>
              <a:t>[</a:t>
            </a:r>
            <a:r>
              <a:rPr kumimoji="1" lang="en-US" altLang="zh-CN" sz="1600" b="1" dirty="0" err="1">
                <a:solidFill>
                  <a:srgbClr val="00B050"/>
                </a:solidFill>
                <a:latin typeface="华文仿宋" pitchFamily="2" charset="-122"/>
                <a:ea typeface="华文仿宋" pitchFamily="2" charset="-122"/>
              </a:rPr>
              <a:t>Sboner</a:t>
            </a:r>
            <a:r>
              <a:rPr kumimoji="1" lang="en-US" altLang="zh-CN" sz="1600" b="1" dirty="0">
                <a:solidFill>
                  <a:srgbClr val="00B050"/>
                </a:solidFill>
                <a:latin typeface="华文仿宋" pitchFamily="2" charset="-122"/>
                <a:ea typeface="华文仿宋" pitchFamily="2" charset="-122"/>
              </a:rPr>
              <a:t> et al., AIM03]</a:t>
            </a:r>
            <a:endParaRPr kumimoji="1" lang="zh-CN" altLang="en-US" sz="1600" b="1" dirty="0">
              <a:solidFill>
                <a:srgbClr val="00B050"/>
              </a:solidFill>
              <a:latin typeface="华文仿宋" pitchFamily="2" charset="-122"/>
              <a:ea typeface="华文仿宋" pitchFamily="2" charset="-122"/>
            </a:endParaRPr>
          </a:p>
        </p:txBody>
      </p:sp>
      <p:sp>
        <p:nvSpPr>
          <p:cNvPr id="14" name="TextBox 13"/>
          <p:cNvSpPr txBox="1"/>
          <p:nvPr/>
        </p:nvSpPr>
        <p:spPr>
          <a:xfrm>
            <a:off x="2145857" y="5604620"/>
            <a:ext cx="3996444" cy="338554"/>
          </a:xfrm>
          <a:prstGeom prst="rect">
            <a:avLst/>
          </a:prstGeom>
          <a:noFill/>
        </p:spPr>
        <p:txBody>
          <a:bodyPr wrap="square" rtlCol="0">
            <a:spAutoFit/>
          </a:bodyPr>
          <a:lstStyle/>
          <a:p>
            <a:pPr marL="285750" indent="-285750">
              <a:buFont typeface="Arial" pitchFamily="34" charset="0"/>
              <a:buChar char="•"/>
            </a:pPr>
            <a:r>
              <a:rPr kumimoji="1" lang="zh-CN" altLang="en-US" sz="1600" b="1" dirty="0">
                <a:solidFill>
                  <a:srgbClr val="00B050"/>
                </a:solidFill>
                <a:latin typeface="华文仿宋" pitchFamily="2" charset="-122"/>
                <a:ea typeface="华文仿宋" pitchFamily="2" charset="-122"/>
              </a:rPr>
              <a:t>早期乳腺癌诊断：</a:t>
            </a:r>
            <a:r>
              <a:rPr kumimoji="1" lang="en-US" altLang="zh-CN" sz="1600" b="1" dirty="0">
                <a:solidFill>
                  <a:srgbClr val="00B050"/>
                </a:solidFill>
                <a:latin typeface="华文仿宋" pitchFamily="2" charset="-122"/>
                <a:ea typeface="华文仿宋" pitchFamily="2" charset="-122"/>
              </a:rPr>
              <a:t>[Li &amp; Zhou, TSMCA07]</a:t>
            </a:r>
            <a:endParaRPr kumimoji="1" lang="zh-CN" altLang="en-US" sz="1600" b="1" dirty="0">
              <a:solidFill>
                <a:srgbClr val="00B050"/>
              </a:solidFill>
              <a:latin typeface="华文仿宋" pitchFamily="2" charset="-122"/>
              <a:ea typeface="华文仿宋" pitchFamily="2" charset="-122"/>
            </a:endParaRPr>
          </a:p>
        </p:txBody>
      </p:sp>
      <p:sp>
        <p:nvSpPr>
          <p:cNvPr id="15" name="TextBox 14"/>
          <p:cNvSpPr txBox="1"/>
          <p:nvPr/>
        </p:nvSpPr>
        <p:spPr>
          <a:xfrm>
            <a:off x="2147136" y="4869246"/>
            <a:ext cx="3996444" cy="338554"/>
          </a:xfrm>
          <a:prstGeom prst="rect">
            <a:avLst/>
          </a:prstGeom>
          <a:noFill/>
        </p:spPr>
        <p:txBody>
          <a:bodyPr wrap="square" rtlCol="0">
            <a:spAutoFit/>
          </a:bodyPr>
          <a:lstStyle/>
          <a:p>
            <a:pPr marL="285750" indent="-285750">
              <a:buFont typeface="Arial" pitchFamily="34" charset="0"/>
              <a:buChar char="•"/>
            </a:pPr>
            <a:r>
              <a:rPr kumimoji="1" lang="zh-CN" altLang="en-US" sz="1600" b="1" dirty="0">
                <a:solidFill>
                  <a:srgbClr val="00B050"/>
                </a:solidFill>
                <a:latin typeface="华文仿宋" pitchFamily="2" charset="-122"/>
                <a:ea typeface="华文仿宋" pitchFamily="2" charset="-122"/>
              </a:rPr>
              <a:t>肺癌诊断：</a:t>
            </a:r>
            <a:r>
              <a:rPr kumimoji="1" lang="en-US" altLang="zh-CN" sz="1600" b="1" dirty="0">
                <a:solidFill>
                  <a:srgbClr val="00B050"/>
                </a:solidFill>
                <a:latin typeface="华文仿宋" pitchFamily="2" charset="-122"/>
                <a:ea typeface="华文仿宋" pitchFamily="2" charset="-122"/>
              </a:rPr>
              <a:t>[Zhou et al., AIM02]</a:t>
            </a:r>
            <a:endParaRPr kumimoji="1" lang="zh-CN" altLang="en-US" sz="1600" b="1" dirty="0">
              <a:solidFill>
                <a:srgbClr val="00B050"/>
              </a:solidFill>
              <a:latin typeface="华文仿宋" pitchFamily="2" charset="-122"/>
              <a:ea typeface="华文仿宋" pitchFamily="2" charset="-122"/>
            </a:endParaRPr>
          </a:p>
        </p:txBody>
      </p:sp>
      <p:sp>
        <p:nvSpPr>
          <p:cNvPr id="16" name="TextBox 15"/>
          <p:cNvSpPr txBox="1"/>
          <p:nvPr/>
        </p:nvSpPr>
        <p:spPr>
          <a:xfrm>
            <a:off x="2153563" y="5927532"/>
            <a:ext cx="3996444" cy="338554"/>
          </a:xfrm>
          <a:prstGeom prst="rect">
            <a:avLst/>
          </a:prstGeom>
          <a:noFill/>
        </p:spPr>
        <p:txBody>
          <a:bodyPr wrap="square" rtlCol="0">
            <a:spAutoFit/>
          </a:bodyPr>
          <a:lstStyle/>
          <a:p>
            <a:pPr marL="285750" indent="-285750">
              <a:buFont typeface="Arial" pitchFamily="34" charset="0"/>
              <a:buChar char="•"/>
            </a:pPr>
            <a:r>
              <a:rPr kumimoji="1" lang="en-US" altLang="zh-CN" sz="1600" b="1" dirty="0">
                <a:solidFill>
                  <a:srgbClr val="00B050"/>
                </a:solidFill>
                <a:latin typeface="华文仿宋" pitchFamily="2" charset="-122"/>
                <a:ea typeface="华文仿宋" pitchFamily="2" charset="-122"/>
              </a:rPr>
              <a:t>…</a:t>
            </a:r>
            <a:endParaRPr kumimoji="1" lang="zh-CN" altLang="en-US" sz="1600" b="1" dirty="0">
              <a:solidFill>
                <a:srgbClr val="00B050"/>
              </a:solidFill>
              <a:latin typeface="华文仿宋" pitchFamily="2" charset="-122"/>
              <a:ea typeface="华文仿宋" pitchFamily="2" charset="-122"/>
            </a:endParaRPr>
          </a:p>
        </p:txBody>
      </p:sp>
      <p:sp>
        <p:nvSpPr>
          <p:cNvPr id="17" name="Rectangle 2"/>
          <p:cNvSpPr>
            <a:spLocks noGrp="1" noChangeArrowheads="1"/>
          </p:cNvSpPr>
          <p:nvPr>
            <p:ph type="title"/>
          </p:nvPr>
        </p:nvSpPr>
        <p:spPr>
          <a:xfrm>
            <a:off x="605439" y="336779"/>
            <a:ext cx="9709339" cy="1003990"/>
          </a:xfrm>
        </p:spPr>
        <p:txBody>
          <a:bodyPr>
            <a:noAutofit/>
          </a:bodyPr>
          <a:lstStyle/>
          <a:p>
            <a:pPr eaLnBrk="1" hangingPunct="1"/>
            <a:r>
              <a:rPr lang="zh-CN" altLang="en-US" dirty="0"/>
              <a:t>人工智能的应用场景</a:t>
            </a:r>
            <a:r>
              <a:rPr lang="en-US" altLang="zh-CN" dirty="0"/>
              <a:t>——</a:t>
            </a:r>
            <a:r>
              <a:rPr lang="zh-CN" altLang="en-US" dirty="0"/>
              <a:t>医疗健康</a:t>
            </a:r>
          </a:p>
        </p:txBody>
      </p:sp>
      <p:grpSp>
        <p:nvGrpSpPr>
          <p:cNvPr id="13" name="组合 12"/>
          <p:cNvGrpSpPr/>
          <p:nvPr/>
        </p:nvGrpSpPr>
        <p:grpSpPr>
          <a:xfrm>
            <a:off x="7015268" y="3447402"/>
            <a:ext cx="3487025" cy="2951995"/>
            <a:chOff x="7302674" y="3429087"/>
            <a:chExt cx="3487025" cy="2951995"/>
          </a:xfrm>
        </p:grpSpPr>
        <p:pic>
          <p:nvPicPr>
            <p:cNvPr id="7" name="Picture 1"/>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7542058" y="3608304"/>
              <a:ext cx="3247641" cy="2488505"/>
            </a:xfrm>
            <a:prstGeom prst="rect">
              <a:avLst/>
            </a:prstGeom>
            <a:noFill/>
            <a:ln w="9525">
              <a:noFill/>
              <a:miter lim="800000"/>
              <a:headEnd/>
              <a:tailEnd/>
            </a:ln>
            <a:effectLst/>
          </p:spPr>
        </p:pic>
        <p:sp>
          <p:nvSpPr>
            <p:cNvPr id="11" name="矩形 10"/>
            <p:cNvSpPr/>
            <p:nvPr/>
          </p:nvSpPr>
          <p:spPr>
            <a:xfrm>
              <a:off x="7302674" y="3429087"/>
              <a:ext cx="1540702" cy="2951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82961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b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413" y="1295400"/>
            <a:ext cx="3962400" cy="297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5" name="Object 3"/>
          <p:cNvGraphicFramePr>
            <a:graphicFrameLocks noChangeAspect="1"/>
          </p:cNvGraphicFramePr>
          <p:nvPr>
            <p:extLst>
              <p:ext uri="{D42A27DB-BD31-4B8C-83A1-F6EECF244321}">
                <p14:modId xmlns:p14="http://schemas.microsoft.com/office/powerpoint/2010/main" val="1702380465"/>
              </p:ext>
            </p:extLst>
          </p:nvPr>
        </p:nvGraphicFramePr>
        <p:xfrm>
          <a:off x="3570926" y="4445266"/>
          <a:ext cx="4972050" cy="2012950"/>
        </p:xfrm>
        <a:graphic>
          <a:graphicData uri="http://schemas.openxmlformats.org/presentationml/2006/ole">
            <mc:AlternateContent xmlns:mc="http://schemas.openxmlformats.org/markup-compatibility/2006">
              <mc:Choice xmlns:v="urn:schemas-microsoft-com:vml" Requires="v">
                <p:oleObj spid="_x0000_s2095" name="Image" r:id="rId4" imgW="6968033" imgH="3097073" progId="Photoshop.Image.6">
                  <p:embed/>
                </p:oleObj>
              </mc:Choice>
              <mc:Fallback>
                <p:oleObj name="Image" r:id="rId4" imgW="6968033" imgH="3097073" progId="Photoshop.Image.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0926" y="4445266"/>
                        <a:ext cx="4972050" cy="2012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7" name="Oval 5"/>
          <p:cNvSpPr>
            <a:spLocks noChangeArrowheads="1"/>
          </p:cNvSpPr>
          <p:nvPr/>
        </p:nvSpPr>
        <p:spPr bwMode="auto">
          <a:xfrm>
            <a:off x="5951538" y="5661025"/>
            <a:ext cx="1008062" cy="647700"/>
          </a:xfrm>
          <a:prstGeom prst="ellipse">
            <a:avLst/>
          </a:prstGeom>
          <a:noFill/>
          <a:ln w="190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8" name="矩形 7"/>
          <p:cNvSpPr/>
          <p:nvPr/>
        </p:nvSpPr>
        <p:spPr>
          <a:xfrm>
            <a:off x="6312025" y="1556793"/>
            <a:ext cx="2558393" cy="492443"/>
          </a:xfrm>
          <a:prstGeom prst="rect">
            <a:avLst/>
          </a:prstGeom>
        </p:spPr>
        <p:txBody>
          <a:bodyPr wrap="none">
            <a:spAutoFit/>
          </a:bodyPr>
          <a:lstStyle/>
          <a:p>
            <a:pPr marL="360000" indent="-360000">
              <a:buFont typeface="Arial" pitchFamily="34" charset="0"/>
              <a:buChar char="•"/>
            </a:pPr>
            <a:r>
              <a:rPr lang="zh-CN" altLang="en-US" sz="2600" b="1" dirty="0">
                <a:latin typeface="幼圆" pitchFamily="49" charset="-122"/>
                <a:ea typeface="幼圆" pitchFamily="49" charset="-122"/>
              </a:rPr>
              <a:t>致病基因分析</a:t>
            </a:r>
          </a:p>
        </p:txBody>
      </p:sp>
      <p:sp>
        <p:nvSpPr>
          <p:cNvPr id="9" name="TextBox 8"/>
          <p:cNvSpPr txBox="1"/>
          <p:nvPr/>
        </p:nvSpPr>
        <p:spPr>
          <a:xfrm>
            <a:off x="6528048" y="2227302"/>
            <a:ext cx="3719258" cy="1107996"/>
          </a:xfrm>
          <a:prstGeom prst="rect">
            <a:avLst/>
          </a:prstGeom>
          <a:noFill/>
        </p:spPr>
        <p:txBody>
          <a:bodyPr wrap="square" rtlCol="0">
            <a:spAutoFit/>
          </a:bodyPr>
          <a:lstStyle/>
          <a:p>
            <a:r>
              <a:rPr kumimoji="1" lang="zh-CN" altLang="en-US" sz="2200" b="1" dirty="0">
                <a:solidFill>
                  <a:srgbClr val="0000FF"/>
                </a:solidFill>
                <a:latin typeface="华文仿宋" pitchFamily="2" charset="-122"/>
                <a:ea typeface="华文仿宋" pitchFamily="2" charset="-122"/>
              </a:rPr>
              <a:t>机器学习已被用于对人类基因表达数据进行分析，从而发现导致某种疾病的基因</a:t>
            </a:r>
          </a:p>
        </p:txBody>
      </p:sp>
      <p:sp>
        <p:nvSpPr>
          <p:cNvPr id="10" name="TextBox 9"/>
          <p:cNvSpPr txBox="1"/>
          <p:nvPr/>
        </p:nvSpPr>
        <p:spPr>
          <a:xfrm>
            <a:off x="6544754" y="3343872"/>
            <a:ext cx="3996444" cy="584775"/>
          </a:xfrm>
          <a:prstGeom prst="rect">
            <a:avLst/>
          </a:prstGeom>
          <a:noFill/>
        </p:spPr>
        <p:txBody>
          <a:bodyPr wrap="square" rtlCol="0">
            <a:spAutoFit/>
          </a:bodyPr>
          <a:lstStyle/>
          <a:p>
            <a:pPr marL="285750" indent="-285750">
              <a:buFont typeface="Arial" pitchFamily="34" charset="0"/>
              <a:buChar char="•"/>
            </a:pPr>
            <a:r>
              <a:rPr kumimoji="1" lang="zh-CN" altLang="en-US" sz="1600" b="1" dirty="0">
                <a:solidFill>
                  <a:srgbClr val="00B050"/>
                </a:solidFill>
                <a:latin typeface="华文仿宋" pitchFamily="2" charset="-122"/>
                <a:ea typeface="华文仿宋" pitchFamily="2" charset="-122"/>
              </a:rPr>
              <a:t>白血病致病基因发现：</a:t>
            </a:r>
            <a:r>
              <a:rPr kumimoji="1" lang="en-US" altLang="zh-CN" sz="1600" b="1" dirty="0">
                <a:solidFill>
                  <a:srgbClr val="00B050"/>
                </a:solidFill>
                <a:latin typeface="华文仿宋" pitchFamily="2" charset="-122"/>
                <a:ea typeface="华文仿宋" pitchFamily="2" charset="-122"/>
              </a:rPr>
              <a:t>[Jiang et al., BioDM06]</a:t>
            </a:r>
            <a:endParaRPr kumimoji="1" lang="zh-CN" altLang="en-US" sz="1600" b="1" dirty="0">
              <a:solidFill>
                <a:srgbClr val="00B050"/>
              </a:solidFill>
              <a:latin typeface="华文仿宋" pitchFamily="2" charset="-122"/>
              <a:ea typeface="华文仿宋" pitchFamily="2" charset="-122"/>
            </a:endParaRPr>
          </a:p>
        </p:txBody>
      </p:sp>
      <p:sp>
        <p:nvSpPr>
          <p:cNvPr id="11" name="TextBox 10"/>
          <p:cNvSpPr txBox="1"/>
          <p:nvPr/>
        </p:nvSpPr>
        <p:spPr>
          <a:xfrm>
            <a:off x="6520821" y="3928646"/>
            <a:ext cx="3996444" cy="338554"/>
          </a:xfrm>
          <a:prstGeom prst="rect">
            <a:avLst/>
          </a:prstGeom>
          <a:noFill/>
        </p:spPr>
        <p:txBody>
          <a:bodyPr wrap="square" rtlCol="0">
            <a:spAutoFit/>
          </a:bodyPr>
          <a:lstStyle/>
          <a:p>
            <a:pPr marL="285750" indent="-285750">
              <a:buFont typeface="Arial" pitchFamily="34" charset="0"/>
              <a:buChar char="•"/>
            </a:pPr>
            <a:r>
              <a:rPr kumimoji="1" lang="en-US" altLang="zh-CN" sz="1600" b="1" dirty="0">
                <a:solidFill>
                  <a:srgbClr val="00B050"/>
                </a:solidFill>
                <a:latin typeface="华文仿宋" pitchFamily="2" charset="-122"/>
                <a:ea typeface="华文仿宋" pitchFamily="2" charset="-122"/>
              </a:rPr>
              <a:t>…</a:t>
            </a:r>
            <a:endParaRPr kumimoji="1" lang="zh-CN" altLang="en-US" sz="1600" b="1" dirty="0">
              <a:solidFill>
                <a:srgbClr val="00B050"/>
              </a:solidFill>
              <a:latin typeface="华文仿宋" pitchFamily="2" charset="-122"/>
              <a:ea typeface="华文仿宋" pitchFamily="2" charset="-122"/>
            </a:endParaRPr>
          </a:p>
        </p:txBody>
      </p:sp>
      <p:sp>
        <p:nvSpPr>
          <p:cNvPr id="12" name="Rectangle 2"/>
          <p:cNvSpPr>
            <a:spLocks noGrp="1" noChangeArrowheads="1"/>
          </p:cNvSpPr>
          <p:nvPr>
            <p:ph type="title"/>
          </p:nvPr>
        </p:nvSpPr>
        <p:spPr>
          <a:xfrm>
            <a:off x="605439" y="336779"/>
            <a:ext cx="9709339" cy="1003990"/>
          </a:xfrm>
        </p:spPr>
        <p:txBody>
          <a:bodyPr>
            <a:noAutofit/>
          </a:bodyPr>
          <a:lstStyle/>
          <a:p>
            <a:pPr eaLnBrk="1" hangingPunct="1"/>
            <a:r>
              <a:rPr lang="zh-CN" altLang="en-US" dirty="0"/>
              <a:t>人工智能的应用场景</a:t>
            </a:r>
            <a:r>
              <a:rPr lang="en-US" altLang="zh-CN" dirty="0"/>
              <a:t>——</a:t>
            </a:r>
            <a:r>
              <a:rPr lang="zh-CN" altLang="en-US" dirty="0"/>
              <a:t>医疗健康</a:t>
            </a:r>
          </a:p>
        </p:txBody>
      </p:sp>
    </p:spTree>
    <p:extLst>
      <p:ext uri="{BB962C8B-B14F-4D97-AF65-F5344CB8AC3E}">
        <p14:creationId xmlns:p14="http://schemas.microsoft.com/office/powerpoint/2010/main" val="2348107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74826" y="1260676"/>
            <a:ext cx="8736013" cy="5040313"/>
          </a:xfrm>
        </p:spPr>
        <p:txBody>
          <a:bodyPr/>
          <a:lstStyle/>
          <a:p>
            <a:r>
              <a:rPr lang="zh-CN" altLang="en-US" dirty="0"/>
              <a:t>生态系统监控</a:t>
            </a:r>
          </a:p>
        </p:txBody>
      </p:sp>
      <p:pic>
        <p:nvPicPr>
          <p:cNvPr id="624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4787" y="4007618"/>
            <a:ext cx="5529684" cy="24707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4" name="组合 3"/>
          <p:cNvGrpSpPr/>
          <p:nvPr/>
        </p:nvGrpSpPr>
        <p:grpSpPr>
          <a:xfrm>
            <a:off x="8285194" y="2048204"/>
            <a:ext cx="2757616" cy="4252785"/>
            <a:chOff x="358252" y="2060848"/>
            <a:chExt cx="2757616" cy="4252785"/>
          </a:xfrm>
        </p:grpSpPr>
        <p:pic>
          <p:nvPicPr>
            <p:cNvPr id="624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358252" y="2060848"/>
              <a:ext cx="2662237" cy="2162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261" t="-2893" b="2893"/>
            <a:stretch/>
          </p:blipFill>
          <p:spPr bwMode="auto">
            <a:xfrm>
              <a:off x="467544" y="4151458"/>
              <a:ext cx="2648324" cy="2162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8" name="TextBox 7"/>
          <p:cNvSpPr txBox="1"/>
          <p:nvPr/>
        </p:nvSpPr>
        <p:spPr>
          <a:xfrm>
            <a:off x="4088922" y="3636213"/>
            <a:ext cx="3996444" cy="369332"/>
          </a:xfrm>
          <a:prstGeom prst="rect">
            <a:avLst/>
          </a:prstGeom>
          <a:noFill/>
        </p:spPr>
        <p:txBody>
          <a:bodyPr wrap="square" rtlCol="0">
            <a:spAutoFit/>
          </a:bodyPr>
          <a:lstStyle/>
          <a:p>
            <a:r>
              <a:rPr kumimoji="1" lang="en-US" altLang="zh-CN" b="1" dirty="0">
                <a:solidFill>
                  <a:srgbClr val="00B050"/>
                </a:solidFill>
                <a:latin typeface="华文仿宋" pitchFamily="2" charset="-122"/>
                <a:ea typeface="华文仿宋" pitchFamily="2" charset="-122"/>
              </a:rPr>
              <a:t>Reprinted from [</a:t>
            </a:r>
            <a:r>
              <a:rPr kumimoji="1" lang="en-US" altLang="zh-CN" b="1" dirty="0" err="1">
                <a:solidFill>
                  <a:srgbClr val="00B050"/>
                </a:solidFill>
                <a:latin typeface="华文仿宋" pitchFamily="2" charset="-122"/>
                <a:ea typeface="华文仿宋" pitchFamily="2" charset="-122"/>
              </a:rPr>
              <a:t>Dietterich</a:t>
            </a:r>
            <a:r>
              <a:rPr kumimoji="1" lang="en-US" altLang="zh-CN" b="1" dirty="0">
                <a:solidFill>
                  <a:srgbClr val="00B050"/>
                </a:solidFill>
                <a:latin typeface="华文仿宋" pitchFamily="2" charset="-122"/>
                <a:ea typeface="华文仿宋" pitchFamily="2" charset="-122"/>
              </a:rPr>
              <a:t>., IJCAI09]</a:t>
            </a:r>
            <a:endParaRPr kumimoji="1" lang="zh-CN" altLang="en-US" b="1" dirty="0">
              <a:solidFill>
                <a:srgbClr val="00B050"/>
              </a:solidFill>
              <a:latin typeface="华文仿宋" pitchFamily="2" charset="-122"/>
              <a:ea typeface="华文仿宋" pitchFamily="2" charset="-122"/>
            </a:endParaRPr>
          </a:p>
        </p:txBody>
      </p:sp>
      <p:sp>
        <p:nvSpPr>
          <p:cNvPr id="9" name="TextBox 8"/>
          <p:cNvSpPr txBox="1"/>
          <p:nvPr/>
        </p:nvSpPr>
        <p:spPr>
          <a:xfrm>
            <a:off x="1911442" y="1849867"/>
            <a:ext cx="6051327" cy="769441"/>
          </a:xfrm>
          <a:prstGeom prst="rect">
            <a:avLst/>
          </a:prstGeom>
          <a:noFill/>
        </p:spPr>
        <p:txBody>
          <a:bodyPr wrap="square" rtlCol="0">
            <a:spAutoFit/>
          </a:bodyPr>
          <a:lstStyle/>
          <a:p>
            <a:r>
              <a:rPr kumimoji="1" lang="zh-CN" altLang="en-US" sz="2200" b="1" dirty="0">
                <a:solidFill>
                  <a:srgbClr val="0000FF"/>
                </a:solidFill>
                <a:latin typeface="华文仿宋" pitchFamily="2" charset="-122"/>
                <a:ea typeface="华文仿宋" pitchFamily="2" charset="-122"/>
              </a:rPr>
              <a:t>机器学习已被用于生态系统的各种表征数据进行分析，获得生态预警</a:t>
            </a:r>
          </a:p>
        </p:txBody>
      </p:sp>
      <p:sp>
        <p:nvSpPr>
          <p:cNvPr id="10" name="TextBox 9"/>
          <p:cNvSpPr txBox="1"/>
          <p:nvPr/>
        </p:nvSpPr>
        <p:spPr>
          <a:xfrm>
            <a:off x="1999095" y="2635204"/>
            <a:ext cx="5902629" cy="1015663"/>
          </a:xfrm>
          <a:prstGeom prst="rect">
            <a:avLst/>
          </a:prstGeom>
          <a:noFill/>
        </p:spPr>
        <p:txBody>
          <a:bodyPr wrap="square" rtlCol="0">
            <a:spAutoFit/>
          </a:bodyPr>
          <a:lstStyle/>
          <a:p>
            <a:r>
              <a:rPr kumimoji="1" lang="en-US" altLang="zh-CN" sz="2000" b="1" dirty="0" err="1">
                <a:solidFill>
                  <a:srgbClr val="00B050"/>
                </a:solidFill>
                <a:latin typeface="华文仿宋" pitchFamily="2" charset="-122"/>
                <a:ea typeface="华文仿宋" pitchFamily="2" charset="-122"/>
              </a:rPr>
              <a:t>Dietterich</a:t>
            </a:r>
            <a:r>
              <a:rPr kumimoji="1" lang="en-US" altLang="zh-CN" sz="2000" b="1" dirty="0">
                <a:solidFill>
                  <a:srgbClr val="00B050"/>
                </a:solidFill>
                <a:latin typeface="华文仿宋" pitchFamily="2" charset="-122"/>
                <a:ea typeface="华文仿宋" pitchFamily="2" charset="-122"/>
              </a:rPr>
              <a:t> </a:t>
            </a:r>
            <a:r>
              <a:rPr kumimoji="1" lang="zh-CN" altLang="en-US" sz="2000" b="1" dirty="0">
                <a:solidFill>
                  <a:srgbClr val="00B050"/>
                </a:solidFill>
                <a:latin typeface="华文仿宋" pitchFamily="2" charset="-122"/>
                <a:ea typeface="华文仿宋" pitchFamily="2" charset="-122"/>
              </a:rPr>
              <a:t>等人利用</a:t>
            </a:r>
            <a:r>
              <a:rPr kumimoji="1" lang="en-US" altLang="zh-CN" sz="2000" b="1" dirty="0">
                <a:solidFill>
                  <a:srgbClr val="00B050"/>
                </a:solidFill>
                <a:latin typeface="华文仿宋" pitchFamily="2" charset="-122"/>
                <a:ea typeface="华文仿宋" pitchFamily="2" charset="-122"/>
              </a:rPr>
              <a:t>Stacked Random Forest</a:t>
            </a:r>
            <a:r>
              <a:rPr kumimoji="1" lang="zh-CN" altLang="en-US" sz="2000" b="1" dirty="0">
                <a:solidFill>
                  <a:srgbClr val="00B050"/>
                </a:solidFill>
                <a:latin typeface="华文仿宋" pitchFamily="2" charset="-122"/>
                <a:ea typeface="华文仿宋" pitchFamily="2" charset="-122"/>
              </a:rPr>
              <a:t>对石蝇图像进行分析，从而监控生态系统中物种的多样性以及生态系统的健康程度</a:t>
            </a:r>
          </a:p>
        </p:txBody>
      </p:sp>
      <p:sp>
        <p:nvSpPr>
          <p:cNvPr id="12" name="Rectangle 2"/>
          <p:cNvSpPr>
            <a:spLocks noGrp="1" noChangeArrowheads="1"/>
          </p:cNvSpPr>
          <p:nvPr>
            <p:ph type="title"/>
          </p:nvPr>
        </p:nvSpPr>
        <p:spPr>
          <a:xfrm>
            <a:off x="605439" y="336779"/>
            <a:ext cx="9709339" cy="1003990"/>
          </a:xfrm>
        </p:spPr>
        <p:txBody>
          <a:bodyPr>
            <a:noAutofit/>
          </a:bodyPr>
          <a:lstStyle/>
          <a:p>
            <a:pPr eaLnBrk="1" hangingPunct="1"/>
            <a:r>
              <a:rPr lang="zh-CN" altLang="en-US" dirty="0"/>
              <a:t>人工智能的应用场景</a:t>
            </a:r>
            <a:r>
              <a:rPr lang="en-US" altLang="zh-CN" dirty="0"/>
              <a:t>——</a:t>
            </a:r>
            <a:r>
              <a:rPr lang="zh-CN" altLang="en-US" dirty="0"/>
              <a:t>环境监控</a:t>
            </a:r>
          </a:p>
        </p:txBody>
      </p:sp>
    </p:spTree>
    <p:extLst>
      <p:ext uri="{BB962C8B-B14F-4D97-AF65-F5344CB8AC3E}">
        <p14:creationId xmlns:p14="http://schemas.microsoft.com/office/powerpoint/2010/main" val="2035488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03121" y="1542571"/>
            <a:ext cx="8305800" cy="1325563"/>
          </a:xfrm>
        </p:spPr>
        <p:txBody>
          <a:bodyPr/>
          <a:lstStyle/>
          <a:p>
            <a:pPr algn="ctr"/>
            <a:r>
              <a:rPr lang="zh-CN" altLang="en-US" dirty="0"/>
              <a:t>大数据时代下的人工智能将提供人类无限的可能</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6387" y="3232485"/>
            <a:ext cx="5206259" cy="2961783"/>
          </a:xfrm>
          <a:prstGeom prst="rect">
            <a:avLst/>
          </a:prstGeom>
        </p:spPr>
      </p:pic>
    </p:spTree>
    <p:extLst>
      <p:ext uri="{BB962C8B-B14F-4D97-AF65-F5344CB8AC3E}">
        <p14:creationId xmlns:p14="http://schemas.microsoft.com/office/powerpoint/2010/main" val="1885625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AC89B7-C839-4BC5-8E2D-67C06CBCB9B3}"/>
              </a:ext>
            </a:extLst>
          </p:cNvPr>
          <p:cNvSpPr>
            <a:spLocks noGrp="1"/>
          </p:cNvSpPr>
          <p:nvPr>
            <p:ph type="title"/>
          </p:nvPr>
        </p:nvSpPr>
        <p:spPr/>
        <p:txBody>
          <a:bodyPr/>
          <a:lstStyle/>
          <a:p>
            <a:r>
              <a:rPr lang="zh-CN" altLang="en-US" dirty="0"/>
              <a:t>内容提纲</a:t>
            </a:r>
          </a:p>
        </p:txBody>
      </p:sp>
      <p:sp>
        <p:nvSpPr>
          <p:cNvPr id="3" name="内容占位符 2">
            <a:extLst>
              <a:ext uri="{FF2B5EF4-FFF2-40B4-BE49-F238E27FC236}">
                <a16:creationId xmlns:a16="http://schemas.microsoft.com/office/drawing/2014/main" id="{40D57800-3805-4F11-A670-30B7260658FC}"/>
              </a:ext>
            </a:extLst>
          </p:cNvPr>
          <p:cNvSpPr>
            <a:spLocks noGrp="1"/>
          </p:cNvSpPr>
          <p:nvPr>
            <p:ph idx="1"/>
          </p:nvPr>
        </p:nvSpPr>
        <p:spPr/>
        <p:txBody>
          <a:bodyPr/>
          <a:lstStyle/>
          <a:p>
            <a:r>
              <a:rPr lang="zh-CN" altLang="en-US" dirty="0"/>
              <a:t>开场白</a:t>
            </a:r>
            <a:r>
              <a:rPr lang="en-US" altLang="zh-CN" dirty="0"/>
              <a:t>-</a:t>
            </a:r>
            <a:r>
              <a:rPr lang="zh-CN" altLang="en-US" dirty="0"/>
              <a:t>什么是人工智能</a:t>
            </a:r>
            <a:endParaRPr lang="en-US" altLang="zh-CN" dirty="0"/>
          </a:p>
          <a:p>
            <a:r>
              <a:rPr lang="zh-CN" altLang="en-US" dirty="0"/>
              <a:t>人工智能的前世今生</a:t>
            </a:r>
            <a:endParaRPr lang="en-US" altLang="zh-CN" dirty="0"/>
          </a:p>
          <a:p>
            <a:r>
              <a:rPr lang="zh-CN" altLang="en-US" sz="3600" dirty="0">
                <a:solidFill>
                  <a:srgbClr val="FF0000"/>
                </a:solidFill>
              </a:rPr>
              <a:t>人工智能的三驾马车</a:t>
            </a:r>
            <a:endParaRPr lang="en-US" altLang="zh-CN" sz="3600" dirty="0">
              <a:solidFill>
                <a:srgbClr val="FF0000"/>
              </a:solidFill>
            </a:endParaRPr>
          </a:p>
          <a:p>
            <a:r>
              <a:rPr lang="zh-CN" altLang="en-US" dirty="0"/>
              <a:t>人工智能的中国贡献</a:t>
            </a:r>
            <a:endParaRPr lang="en-US" altLang="zh-CN" dirty="0"/>
          </a:p>
          <a:p>
            <a:r>
              <a:rPr lang="zh-CN" altLang="en-US" dirty="0"/>
              <a:t>人工智能本质及未来</a:t>
            </a:r>
          </a:p>
          <a:p>
            <a:endParaRPr lang="zh-CN" altLang="en-US" dirty="0"/>
          </a:p>
        </p:txBody>
      </p:sp>
    </p:spTree>
    <p:extLst>
      <p:ext uri="{BB962C8B-B14F-4D97-AF65-F5344CB8AC3E}">
        <p14:creationId xmlns:p14="http://schemas.microsoft.com/office/powerpoint/2010/main" val="26606540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796" y="68523"/>
            <a:ext cx="10515600" cy="1325563"/>
          </a:xfrm>
        </p:spPr>
        <p:txBody>
          <a:bodyPr/>
          <a:lstStyle/>
          <a:p>
            <a:r>
              <a:rPr lang="zh-CN" altLang="en-US" dirty="0"/>
              <a:t>现代人工智能的三驾马车</a:t>
            </a:r>
          </a:p>
        </p:txBody>
      </p:sp>
      <p:pic>
        <p:nvPicPr>
          <p:cNvPr id="4" name="图片 3"/>
          <p:cNvPicPr>
            <a:picLocks noChangeAspect="1"/>
          </p:cNvPicPr>
          <p:nvPr/>
        </p:nvPicPr>
        <p:blipFill>
          <a:blip r:embed="rId2"/>
          <a:stretch>
            <a:fillRect/>
          </a:stretch>
        </p:blipFill>
        <p:spPr>
          <a:xfrm>
            <a:off x="528647" y="4287186"/>
            <a:ext cx="2963085" cy="1633428"/>
          </a:xfrm>
          <a:prstGeom prst="rect">
            <a:avLst/>
          </a:prstGeom>
        </p:spPr>
      </p:pic>
      <p:pic>
        <p:nvPicPr>
          <p:cNvPr id="5" name="图片 4"/>
          <p:cNvPicPr>
            <a:picLocks noChangeAspect="1"/>
          </p:cNvPicPr>
          <p:nvPr/>
        </p:nvPicPr>
        <p:blipFill>
          <a:blip r:embed="rId3"/>
          <a:stretch>
            <a:fillRect/>
          </a:stretch>
        </p:blipFill>
        <p:spPr>
          <a:xfrm>
            <a:off x="8580541" y="4319775"/>
            <a:ext cx="2685680" cy="1600839"/>
          </a:xfrm>
          <a:prstGeom prst="rect">
            <a:avLst/>
          </a:prstGeom>
        </p:spPr>
      </p:pic>
      <p:pic>
        <p:nvPicPr>
          <p:cNvPr id="6" name="图片 5"/>
          <p:cNvPicPr>
            <a:picLocks noChangeAspect="1"/>
          </p:cNvPicPr>
          <p:nvPr/>
        </p:nvPicPr>
        <p:blipFill>
          <a:blip r:embed="rId4"/>
          <a:stretch>
            <a:fillRect/>
          </a:stretch>
        </p:blipFill>
        <p:spPr>
          <a:xfrm>
            <a:off x="4461533" y="1062969"/>
            <a:ext cx="2388126" cy="1747655"/>
          </a:xfrm>
          <a:prstGeom prst="rect">
            <a:avLst/>
          </a:prstGeom>
        </p:spPr>
      </p:pic>
      <p:sp>
        <p:nvSpPr>
          <p:cNvPr id="7" name="文本框 6"/>
          <p:cNvSpPr txBox="1"/>
          <p:nvPr/>
        </p:nvSpPr>
        <p:spPr>
          <a:xfrm>
            <a:off x="1656739" y="6160957"/>
            <a:ext cx="1261884" cy="523220"/>
          </a:xfrm>
          <a:prstGeom prst="rect">
            <a:avLst/>
          </a:prstGeom>
          <a:noFill/>
        </p:spPr>
        <p:txBody>
          <a:bodyPr wrap="none" rtlCol="0">
            <a:spAutoFit/>
          </a:bodyPr>
          <a:lstStyle/>
          <a:p>
            <a:r>
              <a:rPr lang="zh-CN" altLang="en-US" sz="2800" dirty="0"/>
              <a:t>大数据</a:t>
            </a:r>
          </a:p>
        </p:txBody>
      </p:sp>
      <p:sp>
        <p:nvSpPr>
          <p:cNvPr id="9" name="文本框 8"/>
          <p:cNvSpPr txBox="1"/>
          <p:nvPr/>
        </p:nvSpPr>
        <p:spPr>
          <a:xfrm>
            <a:off x="8933367" y="6160957"/>
            <a:ext cx="1980029" cy="523220"/>
          </a:xfrm>
          <a:prstGeom prst="rect">
            <a:avLst/>
          </a:prstGeom>
          <a:noFill/>
        </p:spPr>
        <p:txBody>
          <a:bodyPr wrap="none" rtlCol="0">
            <a:spAutoFit/>
          </a:bodyPr>
          <a:lstStyle/>
          <a:p>
            <a:r>
              <a:rPr lang="zh-CN" altLang="en-US" sz="2800" dirty="0"/>
              <a:t>高性能计算</a:t>
            </a:r>
          </a:p>
        </p:txBody>
      </p:sp>
      <p:sp>
        <p:nvSpPr>
          <p:cNvPr id="10" name="文本框 9"/>
          <p:cNvSpPr txBox="1"/>
          <p:nvPr/>
        </p:nvSpPr>
        <p:spPr>
          <a:xfrm>
            <a:off x="6849659" y="1755842"/>
            <a:ext cx="2339102" cy="523220"/>
          </a:xfrm>
          <a:prstGeom prst="rect">
            <a:avLst/>
          </a:prstGeom>
          <a:noFill/>
        </p:spPr>
        <p:txBody>
          <a:bodyPr wrap="none" rtlCol="0">
            <a:spAutoFit/>
          </a:bodyPr>
          <a:lstStyle/>
          <a:p>
            <a:r>
              <a:rPr lang="zh-CN" altLang="en-US" sz="2800" dirty="0"/>
              <a:t>社会发展需求</a:t>
            </a:r>
          </a:p>
        </p:txBody>
      </p:sp>
      <p:pic>
        <p:nvPicPr>
          <p:cNvPr id="11" name="图片 10"/>
          <p:cNvPicPr>
            <a:picLocks noChangeAspect="1"/>
          </p:cNvPicPr>
          <p:nvPr/>
        </p:nvPicPr>
        <p:blipFill>
          <a:blip r:embed="rId5"/>
          <a:stretch>
            <a:fillRect/>
          </a:stretch>
        </p:blipFill>
        <p:spPr>
          <a:xfrm>
            <a:off x="4248456" y="3443381"/>
            <a:ext cx="3351612" cy="1675806"/>
          </a:xfrm>
          <a:prstGeom prst="rect">
            <a:avLst/>
          </a:prstGeom>
        </p:spPr>
      </p:pic>
      <p:sp>
        <p:nvSpPr>
          <p:cNvPr id="12" name="下箭头 11"/>
          <p:cNvSpPr/>
          <p:nvPr/>
        </p:nvSpPr>
        <p:spPr>
          <a:xfrm>
            <a:off x="5655596" y="2563318"/>
            <a:ext cx="745204" cy="8800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rot="20018945">
            <a:off x="3147934" y="4795632"/>
            <a:ext cx="1100522" cy="7668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12585097">
            <a:off x="7363833" y="4795632"/>
            <a:ext cx="1100522" cy="7668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2819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哪儿有大数据？</a:t>
            </a:r>
          </a:p>
        </p:txBody>
      </p:sp>
      <p:sp>
        <p:nvSpPr>
          <p:cNvPr id="3" name="内容占位符 2"/>
          <p:cNvSpPr>
            <a:spLocks noGrp="1"/>
          </p:cNvSpPr>
          <p:nvPr>
            <p:ph idx="1"/>
          </p:nvPr>
        </p:nvSpPr>
        <p:spPr/>
        <p:txBody>
          <a:bodyPr>
            <a:normAutofit fontScale="92500" lnSpcReduction="10000"/>
          </a:bodyPr>
          <a:lstStyle/>
          <a:p>
            <a:r>
              <a:rPr lang="zh-CN" altLang="en-US" dirty="0"/>
              <a:t>社交网络</a:t>
            </a:r>
            <a:r>
              <a:rPr lang="en-US" altLang="zh-CN" dirty="0"/>
              <a:t>(</a:t>
            </a:r>
            <a:r>
              <a:rPr lang="zh-CN" altLang="en-US" dirty="0"/>
              <a:t>中国</a:t>
            </a:r>
            <a:r>
              <a:rPr lang="en-US" altLang="zh-CN" dirty="0"/>
              <a:t>)</a:t>
            </a:r>
          </a:p>
          <a:p>
            <a:pPr lvl="1"/>
            <a:r>
              <a:rPr lang="en-US" altLang="zh-CN" dirty="0"/>
              <a:t>10</a:t>
            </a:r>
            <a:r>
              <a:rPr lang="zh-CN" altLang="en-US" dirty="0"/>
              <a:t>亿用户</a:t>
            </a:r>
            <a:r>
              <a:rPr lang="en-US" altLang="zh-CN" dirty="0"/>
              <a:t>+</a:t>
            </a:r>
            <a:r>
              <a:rPr lang="zh-CN" altLang="en-US" dirty="0"/>
              <a:t>时时更新</a:t>
            </a:r>
            <a:r>
              <a:rPr lang="en-US" altLang="zh-CN" dirty="0"/>
              <a:t>+</a:t>
            </a:r>
            <a:r>
              <a:rPr lang="zh-CN" altLang="en-US" dirty="0"/>
              <a:t>所有媒体形式内容</a:t>
            </a:r>
            <a:endParaRPr lang="en-US" altLang="zh-CN" dirty="0"/>
          </a:p>
          <a:p>
            <a:r>
              <a:rPr lang="zh-CN" altLang="en-US" dirty="0"/>
              <a:t>电商</a:t>
            </a:r>
            <a:endParaRPr lang="en-US" altLang="zh-CN" dirty="0"/>
          </a:p>
          <a:p>
            <a:pPr lvl="1"/>
            <a:r>
              <a:rPr lang="zh-CN" altLang="en-US" dirty="0"/>
              <a:t>所有商业领域</a:t>
            </a:r>
            <a:r>
              <a:rPr lang="en-US" altLang="zh-CN" dirty="0"/>
              <a:t>+</a:t>
            </a:r>
            <a:r>
              <a:rPr lang="zh-CN" altLang="en-US" dirty="0"/>
              <a:t>交易过程中的所有细节</a:t>
            </a:r>
            <a:endParaRPr lang="en-US" altLang="zh-CN" dirty="0"/>
          </a:p>
          <a:p>
            <a:r>
              <a:rPr lang="zh-CN" altLang="en-US" dirty="0"/>
              <a:t>金融银行</a:t>
            </a:r>
            <a:endParaRPr lang="en-US" altLang="zh-CN" dirty="0"/>
          </a:p>
          <a:p>
            <a:pPr lvl="1"/>
            <a:r>
              <a:rPr lang="en-US" altLang="zh-CN" dirty="0"/>
              <a:t>65</a:t>
            </a:r>
            <a:r>
              <a:rPr lang="zh-CN" altLang="en-US" dirty="0"/>
              <a:t>亿人的日常生活依赖其中</a:t>
            </a:r>
            <a:endParaRPr lang="en-US" altLang="zh-CN" dirty="0"/>
          </a:p>
          <a:p>
            <a:r>
              <a:rPr lang="zh-CN" altLang="en-US" dirty="0"/>
              <a:t>移动通信</a:t>
            </a:r>
            <a:endParaRPr lang="en-US" altLang="zh-CN" dirty="0"/>
          </a:p>
          <a:p>
            <a:pPr lvl="1"/>
            <a:r>
              <a:rPr lang="zh-CN" altLang="en-US" dirty="0"/>
              <a:t>短信</a:t>
            </a:r>
            <a:r>
              <a:rPr lang="en-US" altLang="zh-CN" dirty="0"/>
              <a:t>/</a:t>
            </a:r>
            <a:r>
              <a:rPr lang="zh-CN" altLang="en-US" dirty="0"/>
              <a:t>音频</a:t>
            </a:r>
            <a:r>
              <a:rPr lang="en-US" altLang="zh-CN" dirty="0"/>
              <a:t>/</a:t>
            </a:r>
            <a:r>
              <a:rPr lang="zh-CN" altLang="en-US" dirty="0"/>
              <a:t>视频，社交</a:t>
            </a:r>
            <a:r>
              <a:rPr lang="en-US" altLang="zh-CN" dirty="0"/>
              <a:t>/</a:t>
            </a:r>
            <a:r>
              <a:rPr lang="zh-CN" altLang="en-US" dirty="0"/>
              <a:t>休闲</a:t>
            </a:r>
            <a:r>
              <a:rPr lang="en-US" altLang="zh-CN" dirty="0"/>
              <a:t>/</a:t>
            </a:r>
            <a:r>
              <a:rPr lang="zh-CN" altLang="en-US" dirty="0"/>
              <a:t>工作</a:t>
            </a:r>
            <a:endParaRPr lang="en-US" altLang="zh-CN" dirty="0"/>
          </a:p>
          <a:p>
            <a:r>
              <a:rPr lang="zh-CN" altLang="en-US" dirty="0"/>
              <a:t>互联网</a:t>
            </a:r>
            <a:r>
              <a:rPr lang="en-US" altLang="zh-CN" dirty="0"/>
              <a:t>+</a:t>
            </a:r>
          </a:p>
          <a:p>
            <a:pPr lvl="1"/>
            <a:r>
              <a:rPr lang="zh-CN" altLang="en-US" dirty="0"/>
              <a:t>工业互联网</a:t>
            </a:r>
            <a:r>
              <a:rPr lang="en-US" altLang="zh-CN" dirty="0"/>
              <a:t>+</a:t>
            </a:r>
            <a:r>
              <a:rPr lang="zh-CN" altLang="en-US" dirty="0"/>
              <a:t>、工业互联网</a:t>
            </a:r>
            <a:r>
              <a:rPr lang="en-US" altLang="zh-CN" dirty="0"/>
              <a:t>+</a:t>
            </a:r>
            <a:r>
              <a:rPr lang="zh-CN" altLang="en-US" dirty="0"/>
              <a:t>、</a:t>
            </a:r>
            <a:endParaRPr lang="en-US" altLang="zh-CN" dirty="0"/>
          </a:p>
          <a:p>
            <a:pPr lvl="1"/>
            <a:r>
              <a:rPr lang="zh-CN" altLang="en-US" dirty="0"/>
              <a:t>智慧城市、智慧交通、智慧水利</a:t>
            </a:r>
            <a:r>
              <a:rPr lang="en-US" altLang="zh-CN" dirty="0"/>
              <a:t>……</a:t>
            </a:r>
            <a:endParaRPr lang="zh-CN" altLang="en-US" dirty="0"/>
          </a:p>
        </p:txBody>
      </p:sp>
      <p:sp>
        <p:nvSpPr>
          <p:cNvPr id="4" name="文本框 3">
            <a:extLst>
              <a:ext uri="{FF2B5EF4-FFF2-40B4-BE49-F238E27FC236}">
                <a16:creationId xmlns:a16="http://schemas.microsoft.com/office/drawing/2014/main" id="{5A9F85B3-4A21-4328-988C-F1A86ABE6646}"/>
              </a:ext>
            </a:extLst>
          </p:cNvPr>
          <p:cNvSpPr txBox="1"/>
          <p:nvPr/>
        </p:nvSpPr>
        <p:spPr>
          <a:xfrm>
            <a:off x="3575720" y="2996952"/>
            <a:ext cx="4464496" cy="1569660"/>
          </a:xfrm>
          <a:prstGeom prst="rect">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zh-CN" altLang="en-US" sz="4800" dirty="0"/>
              <a:t>人类所及皆数据目光所及皆数据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67408" y="404664"/>
            <a:ext cx="8229600" cy="1143000"/>
          </a:xfrm>
        </p:spPr>
        <p:txBody>
          <a:bodyPr/>
          <a:lstStyle/>
          <a:p>
            <a:r>
              <a:rPr lang="zh-CN" altLang="en-US" dirty="0"/>
              <a:t>数据有多大？</a:t>
            </a:r>
          </a:p>
        </p:txBody>
      </p:sp>
      <p:sp>
        <p:nvSpPr>
          <p:cNvPr id="5" name="矩形 4"/>
          <p:cNvSpPr/>
          <p:nvPr/>
        </p:nvSpPr>
        <p:spPr>
          <a:xfrm>
            <a:off x="1600560" y="1498774"/>
            <a:ext cx="2479216"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a:extLst>
              <a:ext uri="{FF2B5EF4-FFF2-40B4-BE49-F238E27FC236}">
                <a16:creationId xmlns:a16="http://schemas.microsoft.com/office/drawing/2014/main" id="{BC419632-796D-462B-AA0A-DEC51631CC34}"/>
              </a:ext>
            </a:extLst>
          </p:cNvPr>
          <p:cNvSpPr>
            <a:spLocks noGrp="1"/>
          </p:cNvSpPr>
          <p:nvPr>
            <p:ph idx="1"/>
          </p:nvPr>
        </p:nvSpPr>
        <p:spPr>
          <a:xfrm>
            <a:off x="767408" y="2495004"/>
            <a:ext cx="10515600" cy="1338759"/>
          </a:xfrm>
        </p:spPr>
        <p:txBody>
          <a:bodyPr>
            <a:normAutofit/>
          </a:bodyPr>
          <a:lstStyle/>
          <a:p>
            <a:pPr marL="0" indent="0" algn="ctr">
              <a:buNone/>
            </a:pPr>
            <a:r>
              <a:rPr lang="zh-CN" altLang="en-US" sz="4400" dirty="0">
                <a:solidFill>
                  <a:srgbClr val="FF0000"/>
                </a:solidFill>
              </a:rPr>
              <a:t>互联网时代人类产生的信息超过了过去</a:t>
            </a:r>
            <a:r>
              <a:rPr lang="en-US" altLang="zh-CN" sz="4400" dirty="0">
                <a:solidFill>
                  <a:srgbClr val="FF0000"/>
                </a:solidFill>
              </a:rPr>
              <a:t>5000</a:t>
            </a:r>
            <a:r>
              <a:rPr lang="zh-CN" altLang="en-US" sz="4400" dirty="0">
                <a:solidFill>
                  <a:srgbClr val="FF0000"/>
                </a:solidFill>
              </a:rPr>
              <a:t>年信息总和</a:t>
            </a:r>
          </a:p>
        </p:txBody>
      </p:sp>
      <p:sp>
        <p:nvSpPr>
          <p:cNvPr id="2" name="矩形 1">
            <a:extLst>
              <a:ext uri="{FF2B5EF4-FFF2-40B4-BE49-F238E27FC236}">
                <a16:creationId xmlns:a16="http://schemas.microsoft.com/office/drawing/2014/main" id="{8515D03F-8A47-4170-9544-EB352453F110}"/>
              </a:ext>
            </a:extLst>
          </p:cNvPr>
          <p:cNvSpPr/>
          <p:nvPr/>
        </p:nvSpPr>
        <p:spPr>
          <a:xfrm>
            <a:off x="1442719" y="4385995"/>
            <a:ext cx="9597813" cy="1200329"/>
          </a:xfrm>
          <a:prstGeom prst="rect">
            <a:avLst/>
          </a:prstGeom>
        </p:spPr>
        <p:txBody>
          <a:bodyPr wrap="square">
            <a:spAutoFit/>
          </a:bodyPr>
          <a:lstStyle/>
          <a:p>
            <a:pPr algn="ctr"/>
            <a:r>
              <a:rPr lang="en-US" altLang="zh-CN" sz="3600" dirty="0">
                <a:solidFill>
                  <a:srgbClr val="333333"/>
                </a:solidFill>
                <a:latin typeface="Helvetica Neue"/>
              </a:rPr>
              <a:t>IDC </a:t>
            </a:r>
            <a:r>
              <a:rPr lang="zh-CN" altLang="en-US" sz="3600" dirty="0">
                <a:solidFill>
                  <a:srgbClr val="333333"/>
                </a:solidFill>
                <a:latin typeface="Helvetica Neue"/>
              </a:rPr>
              <a:t>估算，全世界数据增长的速度大约是 </a:t>
            </a:r>
            <a:r>
              <a:rPr lang="en-US" altLang="zh-CN" sz="3600" dirty="0">
                <a:solidFill>
                  <a:srgbClr val="333333"/>
                </a:solidFill>
                <a:latin typeface="Helvetica Neue"/>
              </a:rPr>
              <a:t>40%</a:t>
            </a:r>
            <a:r>
              <a:rPr lang="zh-CN" altLang="en-US" sz="3600" dirty="0">
                <a:solidFill>
                  <a:srgbClr val="333333"/>
                </a:solidFill>
                <a:latin typeface="Helvetica Neue"/>
              </a:rPr>
              <a:t>，并在不断加快</a:t>
            </a:r>
            <a:endParaRPr lang="zh-CN" altLang="en-US" sz="3600" dirty="0"/>
          </a:p>
        </p:txBody>
      </p:sp>
    </p:spTree>
    <p:extLst>
      <p:ext uri="{BB962C8B-B14F-4D97-AF65-F5344CB8AC3E}">
        <p14:creationId xmlns:p14="http://schemas.microsoft.com/office/powerpoint/2010/main" val="404543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BFCBD8-4644-43F2-ADBC-9B7C1B02291C}"/>
              </a:ext>
            </a:extLst>
          </p:cNvPr>
          <p:cNvSpPr>
            <a:spLocks noGrp="1"/>
          </p:cNvSpPr>
          <p:nvPr>
            <p:ph type="title"/>
          </p:nvPr>
        </p:nvSpPr>
        <p:spPr/>
        <p:txBody>
          <a:bodyPr/>
          <a:lstStyle/>
          <a:p>
            <a:r>
              <a:rPr lang="zh-CN" altLang="en-US" dirty="0"/>
              <a:t>大数据有多乱？</a:t>
            </a:r>
          </a:p>
        </p:txBody>
      </p:sp>
      <p:sp>
        <p:nvSpPr>
          <p:cNvPr id="3" name="内容占位符 2">
            <a:extLst>
              <a:ext uri="{FF2B5EF4-FFF2-40B4-BE49-F238E27FC236}">
                <a16:creationId xmlns:a16="http://schemas.microsoft.com/office/drawing/2014/main" id="{0B16869B-42C5-4566-B8BD-3ED4F3A4F9E8}"/>
              </a:ext>
            </a:extLst>
          </p:cNvPr>
          <p:cNvSpPr>
            <a:spLocks noGrp="1"/>
          </p:cNvSpPr>
          <p:nvPr>
            <p:ph idx="1"/>
          </p:nvPr>
        </p:nvSpPr>
        <p:spPr/>
        <p:txBody>
          <a:bodyPr/>
          <a:lstStyle/>
          <a:p>
            <a:r>
              <a:rPr lang="zh-CN" altLang="en-US" dirty="0"/>
              <a:t>结构性上看：</a:t>
            </a:r>
            <a:endParaRPr lang="en-US" altLang="zh-CN" dirty="0"/>
          </a:p>
          <a:p>
            <a:pPr lvl="1"/>
            <a:r>
              <a:rPr lang="zh-CN" altLang="en-US" dirty="0"/>
              <a:t>结构性数据：有确定性数据结构（不是数学模型）加以规约的二维关系型数据，如学籍数据、财务数据、水文数据、软件系统</a:t>
            </a:r>
            <a:r>
              <a:rPr lang="en-US" altLang="zh-CN" dirty="0"/>
              <a:t>log</a:t>
            </a:r>
            <a:r>
              <a:rPr lang="zh-CN" altLang="en-US" dirty="0"/>
              <a:t>日志、流水线传感器数据等；</a:t>
            </a:r>
            <a:endParaRPr lang="en-US" altLang="zh-CN" dirty="0"/>
          </a:p>
          <a:p>
            <a:pPr lvl="2"/>
            <a:r>
              <a:rPr lang="zh-CN" altLang="en-US" dirty="0"/>
              <a:t>结构化数据往往已经是被加工整理过的易于处理的数据</a:t>
            </a:r>
            <a:endParaRPr lang="en-US" altLang="zh-CN" dirty="0"/>
          </a:p>
          <a:p>
            <a:pPr lvl="1"/>
            <a:r>
              <a:rPr lang="zh-CN" altLang="en-US" dirty="0"/>
              <a:t>非结构化数据：难以用确定性数据结构（成分不定、结构不定、大小不定、甚至关系不定）加以规约的数据，如聊天记录、音视频数据、遥感数据、图像数据、新闻稿件等</a:t>
            </a:r>
            <a:endParaRPr lang="en-US" altLang="zh-CN" dirty="0"/>
          </a:p>
          <a:p>
            <a:pPr lvl="2"/>
            <a:r>
              <a:rPr lang="zh-CN" altLang="en-US" dirty="0"/>
              <a:t>非结构化数据一般难以预处理成语义分割明显的结构性数据，其后续加工非常困难</a:t>
            </a:r>
            <a:endParaRPr lang="en-US" altLang="zh-CN" dirty="0"/>
          </a:p>
          <a:p>
            <a:pPr lvl="1"/>
            <a:r>
              <a:rPr lang="zh-CN" altLang="en-US" dirty="0"/>
              <a:t>半结构化数据：介于两者之间的“自然数据和格式数据混合”的数据，如</a:t>
            </a:r>
            <a:r>
              <a:rPr lang="en-US" altLang="zh-CN" dirty="0"/>
              <a:t>HTML</a:t>
            </a:r>
            <a:r>
              <a:rPr lang="zh-CN" altLang="en-US" dirty="0"/>
              <a:t>文件、</a:t>
            </a:r>
            <a:r>
              <a:rPr lang="en-US" altLang="zh-CN" dirty="0"/>
              <a:t>XML</a:t>
            </a:r>
            <a:r>
              <a:rPr lang="zh-CN" altLang="en-US" dirty="0"/>
              <a:t>文档等</a:t>
            </a:r>
            <a:endParaRPr lang="en-US" altLang="zh-CN" dirty="0"/>
          </a:p>
          <a:p>
            <a:pPr lvl="2"/>
            <a:r>
              <a:rPr lang="zh-CN" altLang="en-US" dirty="0"/>
              <a:t>半结构化数据相对容易处理，语义信息挖掘可以借助结构信息开展</a:t>
            </a:r>
            <a:endParaRPr lang="en-US" altLang="zh-CN" dirty="0"/>
          </a:p>
        </p:txBody>
      </p:sp>
    </p:spTree>
    <p:extLst>
      <p:ext uri="{BB962C8B-B14F-4D97-AF65-F5344CB8AC3E}">
        <p14:creationId xmlns:p14="http://schemas.microsoft.com/office/powerpoint/2010/main" val="867216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pPr eaLnBrk="1" hangingPunct="1"/>
            <a:r>
              <a:rPr lang="zh-CN" altLang="en-US" dirty="0"/>
              <a:t>什么是人工智能？</a:t>
            </a:r>
          </a:p>
        </p:txBody>
      </p:sp>
      <p:sp>
        <p:nvSpPr>
          <p:cNvPr id="14339" name="灯片编号占位符 3"/>
          <p:cNvSpPr>
            <a:spLocks noGrp="1"/>
          </p:cNvSpPr>
          <p:nvPr>
            <p:ph type="sldNum" sz="quarter" idx="12"/>
          </p:nvPr>
        </p:nvSpPr>
        <p:spPr>
          <a:noFill/>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D86CB84-485B-46F7-A9E3-98F2209FD129}" type="slidenum">
              <a:rPr lang="en-US" altLang="zh-CN" smtClean="0"/>
              <a:pPr eaLnBrk="1" hangingPunct="1"/>
              <a:t>5</a:t>
            </a:fld>
            <a:endParaRPr lang="en-US" altLang="zh-CN"/>
          </a:p>
        </p:txBody>
      </p:sp>
      <p:pic>
        <p:nvPicPr>
          <p:cNvPr id="14340" name="Picture 4" descr="http://t1.gstatic.com/images?q=tbn:ANd9GcSMlcyud4uUPFuo-0KIBaGCR3fZvCkfGW_1RXAJaMGXz0l9476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4226" y="2024064"/>
            <a:ext cx="2066925" cy="2219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WordArt 4" descr="白色大理石"/>
          <p:cNvSpPr>
            <a:spLocks noChangeArrowheads="1" noChangeShapeType="1" noTextEdit="1"/>
          </p:cNvSpPr>
          <p:nvPr/>
        </p:nvSpPr>
        <p:spPr bwMode="auto">
          <a:xfrm>
            <a:off x="6780213" y="2233614"/>
            <a:ext cx="1403350" cy="1793875"/>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en-US" altLang="zh-CN" sz="7200" kern="10">
                <a:ln w="9525">
                  <a:round/>
                  <a:headEnd/>
                  <a:tailEnd/>
                </a:ln>
                <a:blipFill dpi="0" rotWithShape="0">
                  <a:blip r:embed="rId4"/>
                  <a:srcRect/>
                  <a:tile tx="0" ty="0" sx="100000" sy="100000" flip="none" algn="tl"/>
                </a:blipFill>
                <a:latin typeface="MV Boli"/>
                <a:cs typeface="MV Boli"/>
              </a:rPr>
              <a:t>?</a:t>
            </a:r>
            <a:endParaRPr lang="zh-CN" altLang="en-US" sz="7200" kern="10">
              <a:ln w="9525">
                <a:round/>
                <a:headEnd/>
                <a:tailEnd/>
              </a:ln>
              <a:blipFill dpi="0" rotWithShape="0">
                <a:blip r:embed="rId4"/>
                <a:srcRect/>
                <a:tile tx="0" ty="0" sx="100000" sy="100000" flip="none" algn="tl"/>
              </a:blipFill>
              <a:latin typeface="MV Boli"/>
              <a:cs typeface="MV Boli"/>
            </a:endParaRPr>
          </a:p>
        </p:txBody>
      </p:sp>
      <p:sp>
        <p:nvSpPr>
          <p:cNvPr id="14342" name="TextBox 5"/>
          <p:cNvSpPr txBox="1">
            <a:spLocks noChangeArrowheads="1"/>
          </p:cNvSpPr>
          <p:nvPr/>
        </p:nvSpPr>
        <p:spPr bwMode="auto">
          <a:xfrm>
            <a:off x="2805918" y="4730750"/>
            <a:ext cx="525621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400" b="1" dirty="0">
                <a:solidFill>
                  <a:srgbClr val="FF0000"/>
                </a:solidFill>
                <a:latin typeface="幼圆" pitchFamily="49" charset="-122"/>
                <a:ea typeface="幼圆" pitchFamily="49" charset="-122"/>
              </a:rPr>
              <a:t>现在尚无合适的公认的定义</a:t>
            </a:r>
            <a:r>
              <a:rPr lang="en-US" altLang="zh-CN" sz="2400" b="1" dirty="0">
                <a:solidFill>
                  <a:srgbClr val="FF0000"/>
                </a:solidFill>
                <a:latin typeface="幼圆" pitchFamily="49" charset="-122"/>
                <a:ea typeface="幼圆" pitchFamily="49" charset="-122"/>
              </a:rPr>
              <a:t>!</a:t>
            </a:r>
            <a:endParaRPr lang="zh-CN" altLang="en-US" sz="2400" b="1" dirty="0">
              <a:solidFill>
                <a:srgbClr val="FF0000"/>
              </a:solidFill>
              <a:latin typeface="幼圆" pitchFamily="49" charset="-122"/>
              <a:ea typeface="幼圆" pitchFamily="49" charset="-122"/>
            </a:endParaRPr>
          </a:p>
        </p:txBody>
      </p:sp>
      <p:sp>
        <p:nvSpPr>
          <p:cNvPr id="14343" name="矩形 8"/>
          <p:cNvSpPr>
            <a:spLocks noChangeArrowheads="1"/>
          </p:cNvSpPr>
          <p:nvPr/>
        </p:nvSpPr>
        <p:spPr bwMode="auto">
          <a:xfrm>
            <a:off x="1168420" y="5460855"/>
            <a:ext cx="8813780" cy="4351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lnSpc>
                <a:spcPct val="105000"/>
              </a:lnSpc>
            </a:pPr>
            <a:r>
              <a:rPr lang="zh-CN" altLang="en-US" sz="2400" b="1" dirty="0">
                <a:solidFill>
                  <a:srgbClr val="0000FF"/>
                </a:solidFill>
                <a:latin typeface="幼圆" pitchFamily="49" charset="-122"/>
                <a:ea typeface="幼圆" pitchFamily="49" charset="-122"/>
              </a:rPr>
              <a:t>依赖于对智能的定义。要定义人工智能，首先应该定义智能</a:t>
            </a:r>
          </a:p>
        </p:txBody>
      </p:sp>
    </p:spTree>
    <p:extLst>
      <p:ext uri="{BB962C8B-B14F-4D97-AF65-F5344CB8AC3E}">
        <p14:creationId xmlns:p14="http://schemas.microsoft.com/office/powerpoint/2010/main" val="29249613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8E9175-8439-4722-BD8D-8F3BF336C3E6}"/>
              </a:ext>
            </a:extLst>
          </p:cNvPr>
          <p:cNvSpPr>
            <a:spLocks noGrp="1"/>
          </p:cNvSpPr>
          <p:nvPr>
            <p:ph type="title"/>
          </p:nvPr>
        </p:nvSpPr>
        <p:spPr/>
        <p:txBody>
          <a:bodyPr/>
          <a:lstStyle/>
          <a:p>
            <a:r>
              <a:rPr lang="zh-CN" altLang="en-US" dirty="0"/>
              <a:t>大数据有多乱？</a:t>
            </a:r>
          </a:p>
        </p:txBody>
      </p:sp>
      <p:sp>
        <p:nvSpPr>
          <p:cNvPr id="3" name="内容占位符 2">
            <a:extLst>
              <a:ext uri="{FF2B5EF4-FFF2-40B4-BE49-F238E27FC236}">
                <a16:creationId xmlns:a16="http://schemas.microsoft.com/office/drawing/2014/main" id="{41E3D036-22BC-4B42-A56F-0DEB0DFD6EE0}"/>
              </a:ext>
            </a:extLst>
          </p:cNvPr>
          <p:cNvSpPr>
            <a:spLocks noGrp="1"/>
          </p:cNvSpPr>
          <p:nvPr>
            <p:ph idx="1"/>
          </p:nvPr>
        </p:nvSpPr>
        <p:spPr/>
        <p:txBody>
          <a:bodyPr/>
          <a:lstStyle/>
          <a:p>
            <a:r>
              <a:rPr lang="zh-CN" altLang="en-US" dirty="0"/>
              <a:t>从数据时序来看：</a:t>
            </a:r>
            <a:endParaRPr lang="en-US" altLang="zh-CN" dirty="0"/>
          </a:p>
          <a:p>
            <a:pPr lvl="1"/>
            <a:r>
              <a:rPr lang="zh-CN" altLang="en-US" dirty="0"/>
              <a:t>瞬时数据：物理世界某个时间点上的数据，如学籍数据、图像数据、财务数据等</a:t>
            </a:r>
            <a:endParaRPr lang="en-US" altLang="zh-CN" dirty="0"/>
          </a:p>
          <a:p>
            <a:pPr lvl="2"/>
            <a:r>
              <a:rPr lang="zh-CN" altLang="en-US" dirty="0"/>
              <a:t>处理相对简单，无需考虑数据的“历史上下文”来理解和利用</a:t>
            </a:r>
            <a:endParaRPr lang="en-US" altLang="zh-CN" dirty="0"/>
          </a:p>
          <a:p>
            <a:pPr lvl="1"/>
            <a:r>
              <a:rPr lang="zh-CN" altLang="en-US" dirty="0"/>
              <a:t>流式数据：时间上“连续”的物理世界数字化数据，如聊天记录、</a:t>
            </a:r>
            <a:r>
              <a:rPr lang="en-US" altLang="zh-CN" dirty="0"/>
              <a:t>log</a:t>
            </a:r>
            <a:r>
              <a:rPr lang="zh-CN" altLang="en-US" dirty="0"/>
              <a:t>日志、工业传感器数据、音视频监控数据等</a:t>
            </a:r>
            <a:endParaRPr lang="en-US" altLang="zh-CN" dirty="0"/>
          </a:p>
          <a:p>
            <a:pPr lvl="2"/>
            <a:r>
              <a:rPr lang="zh-CN" altLang="en-US" dirty="0"/>
              <a:t>处理时必须考虑数据上下文才能准确理解和利用</a:t>
            </a:r>
            <a:endParaRPr lang="en-US" altLang="zh-CN" dirty="0"/>
          </a:p>
          <a:p>
            <a:r>
              <a:rPr lang="zh-CN" altLang="en-US" dirty="0"/>
              <a:t>从数据</a:t>
            </a:r>
            <a:r>
              <a:rPr lang="en-US" altLang="zh-CN" dirty="0"/>
              <a:t>…</a:t>
            </a:r>
            <a:r>
              <a:rPr lang="zh-CN" altLang="en-US" dirty="0"/>
              <a:t>来看：</a:t>
            </a:r>
            <a:endParaRPr lang="en-US" altLang="zh-CN" dirty="0"/>
          </a:p>
          <a:p>
            <a:pPr lvl="1"/>
            <a:r>
              <a:rPr lang="en-US" altLang="zh-CN" dirty="0"/>
              <a:t>……</a:t>
            </a:r>
            <a:endParaRPr lang="zh-CN" altLang="en-US" dirty="0"/>
          </a:p>
        </p:txBody>
      </p:sp>
    </p:spTree>
    <p:extLst>
      <p:ext uri="{BB962C8B-B14F-4D97-AF65-F5344CB8AC3E}">
        <p14:creationId xmlns:p14="http://schemas.microsoft.com/office/powerpoint/2010/main" val="24193189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何谓大数据</a:t>
            </a:r>
          </a:p>
        </p:txBody>
      </p:sp>
      <p:sp>
        <p:nvSpPr>
          <p:cNvPr id="3" name="内容占位符 2"/>
          <p:cNvSpPr>
            <a:spLocks noGrp="1"/>
          </p:cNvSpPr>
          <p:nvPr>
            <p:ph idx="1"/>
          </p:nvPr>
        </p:nvSpPr>
        <p:spPr/>
        <p:txBody>
          <a:bodyPr/>
          <a:lstStyle/>
          <a:p>
            <a:r>
              <a:rPr lang="en-US" altLang="zh-CN" dirty="0"/>
              <a:t>IBM</a:t>
            </a:r>
            <a:r>
              <a:rPr lang="zh-CN" altLang="en-US" dirty="0"/>
              <a:t>公司：</a:t>
            </a:r>
            <a:endParaRPr lang="en-US" altLang="zh-CN" dirty="0"/>
          </a:p>
          <a:p>
            <a:pPr lvl="1"/>
            <a:r>
              <a:rPr lang="zh-CN" altLang="en-US" dirty="0"/>
              <a:t>大数据的三个</a:t>
            </a:r>
            <a:r>
              <a:rPr lang="en-US" altLang="zh-CN" dirty="0"/>
              <a:t>V</a:t>
            </a:r>
            <a:r>
              <a:rPr lang="zh-CN" altLang="en-US" dirty="0"/>
              <a:t>：</a:t>
            </a:r>
            <a:endParaRPr lang="en-US" altLang="zh-CN" dirty="0"/>
          </a:p>
          <a:p>
            <a:pPr lvl="2"/>
            <a:r>
              <a:rPr lang="zh-CN" altLang="en-US" dirty="0"/>
              <a:t>大量化（</a:t>
            </a:r>
            <a:r>
              <a:rPr lang="en-US" altLang="zh-CN" dirty="0"/>
              <a:t>Volume</a:t>
            </a:r>
            <a:r>
              <a:rPr lang="zh-CN" altLang="en-US" dirty="0"/>
              <a:t>）</a:t>
            </a:r>
            <a:endParaRPr lang="en-US" altLang="zh-CN" dirty="0"/>
          </a:p>
          <a:p>
            <a:pPr lvl="3"/>
            <a:r>
              <a:rPr lang="en-US" altLang="zh-CN" dirty="0"/>
              <a:t>TB-&gt;PB-&gt;EB</a:t>
            </a:r>
          </a:p>
          <a:p>
            <a:pPr lvl="2"/>
            <a:r>
              <a:rPr lang="zh-CN" altLang="en-US" dirty="0"/>
              <a:t>多样化（</a:t>
            </a:r>
            <a:r>
              <a:rPr lang="en-US" altLang="zh-CN" dirty="0"/>
              <a:t>Variety</a:t>
            </a:r>
            <a:r>
              <a:rPr lang="zh-CN" altLang="en-US" dirty="0"/>
              <a:t>）</a:t>
            </a:r>
            <a:endParaRPr lang="en-US" altLang="zh-CN" dirty="0"/>
          </a:p>
          <a:p>
            <a:pPr lvl="3"/>
            <a:r>
              <a:rPr lang="zh-CN" altLang="en-US" dirty="0"/>
              <a:t>结构化数据（表格等），非结构化数据（视频等）</a:t>
            </a:r>
            <a:endParaRPr lang="en-US" altLang="zh-CN" dirty="0"/>
          </a:p>
          <a:p>
            <a:pPr lvl="2"/>
            <a:r>
              <a:rPr lang="zh-CN" altLang="en-US" dirty="0"/>
              <a:t>快速化（</a:t>
            </a:r>
            <a:r>
              <a:rPr lang="en-US" altLang="zh-CN" dirty="0"/>
              <a:t>Velocity</a:t>
            </a:r>
            <a:r>
              <a:rPr lang="zh-CN" altLang="en-US" dirty="0"/>
              <a:t>）</a:t>
            </a:r>
            <a:endParaRPr lang="en-US" altLang="zh-CN" dirty="0"/>
          </a:p>
          <a:p>
            <a:pPr lvl="3"/>
            <a:r>
              <a:rPr lang="zh-CN" altLang="en-US" dirty="0"/>
              <a:t>静态非连续数据</a:t>
            </a:r>
            <a:r>
              <a:rPr lang="en-US" altLang="zh-CN" dirty="0"/>
              <a:t>-》</a:t>
            </a:r>
            <a:r>
              <a:rPr lang="zh-CN" altLang="en-US" dirty="0"/>
              <a:t>动态连续数据</a:t>
            </a:r>
            <a:endParaRPr lang="en-US" altLang="zh-CN" dirty="0"/>
          </a:p>
          <a:p>
            <a:pPr lvl="1"/>
            <a:r>
              <a:rPr lang="zh-CN" altLang="en-US" dirty="0"/>
              <a:t>反映了大数据所潜藏的价值（</a:t>
            </a:r>
            <a:r>
              <a:rPr lang="en-US" altLang="zh-CN" dirty="0"/>
              <a:t>Value</a:t>
            </a:r>
            <a:r>
              <a:rPr lang="zh-CN" altLang="en-US" dirty="0"/>
              <a:t>）</a:t>
            </a:r>
            <a:endParaRPr lang="en-US" altLang="zh-CN" dirty="0"/>
          </a:p>
          <a:p>
            <a:pPr lvl="1"/>
            <a:r>
              <a:rPr lang="zh-CN" altLang="en-US" dirty="0"/>
              <a:t>四个</a:t>
            </a:r>
            <a:r>
              <a:rPr lang="en-US" altLang="zh-CN" dirty="0"/>
              <a:t>V</a:t>
            </a:r>
            <a:r>
              <a:rPr lang="zh-CN" altLang="en-US" dirty="0"/>
              <a:t>就是大数据的基本特征</a:t>
            </a:r>
            <a:endParaRPr lang="en-US" altLang="zh-CN" dirty="0"/>
          </a:p>
          <a:p>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诠释大数据</a:t>
            </a:r>
          </a:p>
        </p:txBody>
      </p:sp>
      <p:grpSp>
        <p:nvGrpSpPr>
          <p:cNvPr id="34" name="组合 33">
            <a:extLst>
              <a:ext uri="{FF2B5EF4-FFF2-40B4-BE49-F238E27FC236}">
                <a16:creationId xmlns:a16="http://schemas.microsoft.com/office/drawing/2014/main" id="{76F218D1-3AB2-4804-8C16-D02BA4DAFBAF}"/>
              </a:ext>
            </a:extLst>
          </p:cNvPr>
          <p:cNvGrpSpPr/>
          <p:nvPr/>
        </p:nvGrpSpPr>
        <p:grpSpPr>
          <a:xfrm>
            <a:off x="4188310" y="1628800"/>
            <a:ext cx="1492340" cy="2725270"/>
            <a:chOff x="4188310" y="1628800"/>
            <a:chExt cx="1492340" cy="2725270"/>
          </a:xfrm>
        </p:grpSpPr>
        <p:cxnSp>
          <p:nvCxnSpPr>
            <p:cNvPr id="8" name="直接箭头连接符 7"/>
            <p:cNvCxnSpPr/>
            <p:nvPr/>
          </p:nvCxnSpPr>
          <p:spPr>
            <a:xfrm flipV="1">
              <a:off x="5336263" y="2015107"/>
              <a:ext cx="0" cy="23389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88310" y="1628800"/>
              <a:ext cx="1492340" cy="523220"/>
            </a:xfrm>
            <a:prstGeom prst="rect">
              <a:avLst/>
            </a:prstGeom>
            <a:noFill/>
          </p:spPr>
          <p:txBody>
            <a:bodyPr wrap="square" rtlCol="0">
              <a:spAutoFit/>
            </a:bodyPr>
            <a:lstStyle/>
            <a:p>
              <a:r>
                <a:rPr lang="en-US" altLang="zh-CN" sz="2800" dirty="0"/>
                <a:t>Volume</a:t>
              </a:r>
              <a:endParaRPr lang="zh-CN" altLang="en-US" sz="2800" dirty="0"/>
            </a:p>
          </p:txBody>
        </p:sp>
        <p:grpSp>
          <p:nvGrpSpPr>
            <p:cNvPr id="3" name="组合 17"/>
            <p:cNvGrpSpPr/>
            <p:nvPr/>
          </p:nvGrpSpPr>
          <p:grpSpPr>
            <a:xfrm>
              <a:off x="4647491" y="3687087"/>
              <a:ext cx="803568" cy="523220"/>
              <a:chOff x="3779912" y="3356992"/>
              <a:chExt cx="504056" cy="402700"/>
            </a:xfrm>
          </p:grpSpPr>
          <p:cxnSp>
            <p:nvCxnSpPr>
              <p:cNvPr id="16" name="直接连接符 15"/>
              <p:cNvCxnSpPr/>
              <p:nvPr/>
            </p:nvCxnSpPr>
            <p:spPr>
              <a:xfrm>
                <a:off x="4139952" y="3573016"/>
                <a:ext cx="1440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779912" y="3356992"/>
                <a:ext cx="232476" cy="402700"/>
              </a:xfrm>
              <a:prstGeom prst="rect">
                <a:avLst/>
              </a:prstGeom>
              <a:noFill/>
            </p:spPr>
            <p:txBody>
              <a:bodyPr wrap="none" rtlCol="0">
                <a:spAutoFit/>
              </a:bodyPr>
              <a:lstStyle/>
              <a:p>
                <a:r>
                  <a:rPr lang="en-US" altLang="zh-CN" sz="2800" dirty="0"/>
                  <a:t>K</a:t>
                </a:r>
                <a:endParaRPr lang="zh-CN" altLang="en-US" sz="2800" dirty="0"/>
              </a:p>
            </p:txBody>
          </p:sp>
        </p:grpSp>
        <p:grpSp>
          <p:nvGrpSpPr>
            <p:cNvPr id="4" name="组合 18"/>
            <p:cNvGrpSpPr/>
            <p:nvPr/>
          </p:nvGrpSpPr>
          <p:grpSpPr>
            <a:xfrm>
              <a:off x="4647491" y="3312853"/>
              <a:ext cx="803568" cy="523220"/>
              <a:chOff x="3779912" y="3356992"/>
              <a:chExt cx="504056" cy="402700"/>
            </a:xfrm>
          </p:grpSpPr>
          <p:cxnSp>
            <p:nvCxnSpPr>
              <p:cNvPr id="20" name="直接连接符 19"/>
              <p:cNvCxnSpPr/>
              <p:nvPr/>
            </p:nvCxnSpPr>
            <p:spPr>
              <a:xfrm>
                <a:off x="4139952" y="3573016"/>
                <a:ext cx="1440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779912" y="3356992"/>
                <a:ext cx="308896" cy="402700"/>
              </a:xfrm>
              <a:prstGeom prst="rect">
                <a:avLst/>
              </a:prstGeom>
              <a:noFill/>
            </p:spPr>
            <p:txBody>
              <a:bodyPr wrap="none" rtlCol="0">
                <a:spAutoFit/>
              </a:bodyPr>
              <a:lstStyle/>
              <a:p>
                <a:r>
                  <a:rPr lang="en-US" altLang="zh-CN" sz="2800" dirty="0"/>
                  <a:t>M</a:t>
                </a:r>
                <a:endParaRPr lang="zh-CN" altLang="en-US" sz="2800" dirty="0"/>
              </a:p>
            </p:txBody>
          </p:sp>
        </p:grpSp>
        <p:grpSp>
          <p:nvGrpSpPr>
            <p:cNvPr id="5" name="组合 21"/>
            <p:cNvGrpSpPr/>
            <p:nvPr/>
          </p:nvGrpSpPr>
          <p:grpSpPr>
            <a:xfrm>
              <a:off x="4647491" y="2938619"/>
              <a:ext cx="803568" cy="523220"/>
              <a:chOff x="3779912" y="3356992"/>
              <a:chExt cx="504056" cy="402700"/>
            </a:xfrm>
          </p:grpSpPr>
          <p:cxnSp>
            <p:nvCxnSpPr>
              <p:cNvPr id="23" name="直接连接符 22"/>
              <p:cNvCxnSpPr/>
              <p:nvPr/>
            </p:nvCxnSpPr>
            <p:spPr>
              <a:xfrm>
                <a:off x="4139952" y="3573016"/>
                <a:ext cx="1440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779912" y="3356992"/>
                <a:ext cx="257614" cy="402700"/>
              </a:xfrm>
              <a:prstGeom prst="rect">
                <a:avLst/>
              </a:prstGeom>
              <a:noFill/>
            </p:spPr>
            <p:txBody>
              <a:bodyPr wrap="none" rtlCol="0">
                <a:spAutoFit/>
              </a:bodyPr>
              <a:lstStyle/>
              <a:p>
                <a:r>
                  <a:rPr lang="en-US" altLang="zh-CN" sz="2800" dirty="0"/>
                  <a:t>G</a:t>
                </a:r>
                <a:endParaRPr lang="zh-CN" altLang="en-US" sz="2800" dirty="0"/>
              </a:p>
            </p:txBody>
          </p:sp>
        </p:grpSp>
        <p:grpSp>
          <p:nvGrpSpPr>
            <p:cNvPr id="6" name="组合 24"/>
            <p:cNvGrpSpPr/>
            <p:nvPr/>
          </p:nvGrpSpPr>
          <p:grpSpPr>
            <a:xfrm>
              <a:off x="4647491" y="2564385"/>
              <a:ext cx="803568" cy="523220"/>
              <a:chOff x="3779912" y="3356992"/>
              <a:chExt cx="504056" cy="402700"/>
            </a:xfrm>
          </p:grpSpPr>
          <p:cxnSp>
            <p:nvCxnSpPr>
              <p:cNvPr id="26" name="直接连接符 25"/>
              <p:cNvCxnSpPr/>
              <p:nvPr/>
            </p:nvCxnSpPr>
            <p:spPr>
              <a:xfrm>
                <a:off x="4139952" y="3573016"/>
                <a:ext cx="1440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779912" y="3356992"/>
                <a:ext cx="225438" cy="402700"/>
              </a:xfrm>
              <a:prstGeom prst="rect">
                <a:avLst/>
              </a:prstGeom>
              <a:noFill/>
            </p:spPr>
            <p:txBody>
              <a:bodyPr wrap="none" rtlCol="0">
                <a:spAutoFit/>
              </a:bodyPr>
              <a:lstStyle/>
              <a:p>
                <a:r>
                  <a:rPr lang="en-US" altLang="zh-CN" sz="2800" dirty="0"/>
                  <a:t>T</a:t>
                </a:r>
                <a:endParaRPr lang="zh-CN" altLang="en-US" sz="2800" dirty="0"/>
              </a:p>
            </p:txBody>
          </p:sp>
        </p:grpSp>
        <p:grpSp>
          <p:nvGrpSpPr>
            <p:cNvPr id="7" name="组合 27"/>
            <p:cNvGrpSpPr/>
            <p:nvPr/>
          </p:nvGrpSpPr>
          <p:grpSpPr>
            <a:xfrm>
              <a:off x="4647491" y="2202224"/>
              <a:ext cx="803568" cy="523220"/>
              <a:chOff x="3779912" y="3356992"/>
              <a:chExt cx="504056" cy="402700"/>
            </a:xfrm>
          </p:grpSpPr>
          <p:cxnSp>
            <p:nvCxnSpPr>
              <p:cNvPr id="29" name="直接连接符 28"/>
              <p:cNvCxnSpPr/>
              <p:nvPr/>
            </p:nvCxnSpPr>
            <p:spPr>
              <a:xfrm>
                <a:off x="4139952" y="3573016"/>
                <a:ext cx="1440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779912" y="3356992"/>
                <a:ext cx="232476" cy="402700"/>
              </a:xfrm>
              <a:prstGeom prst="rect">
                <a:avLst/>
              </a:prstGeom>
              <a:noFill/>
            </p:spPr>
            <p:txBody>
              <a:bodyPr wrap="none" rtlCol="0">
                <a:spAutoFit/>
              </a:bodyPr>
              <a:lstStyle/>
              <a:p>
                <a:r>
                  <a:rPr lang="en-US" altLang="zh-CN" sz="2800" dirty="0"/>
                  <a:t>P</a:t>
                </a:r>
                <a:endParaRPr lang="zh-CN" altLang="en-US" sz="2800" dirty="0"/>
              </a:p>
            </p:txBody>
          </p:sp>
        </p:grpSp>
      </p:grpSp>
      <p:grpSp>
        <p:nvGrpSpPr>
          <p:cNvPr id="38" name="组合 37">
            <a:extLst>
              <a:ext uri="{FF2B5EF4-FFF2-40B4-BE49-F238E27FC236}">
                <a16:creationId xmlns:a16="http://schemas.microsoft.com/office/drawing/2014/main" id="{820746D7-CC4E-446E-8087-DA7B85B7A681}"/>
              </a:ext>
            </a:extLst>
          </p:cNvPr>
          <p:cNvGrpSpPr/>
          <p:nvPr/>
        </p:nvGrpSpPr>
        <p:grpSpPr>
          <a:xfrm>
            <a:off x="5336263" y="3792719"/>
            <a:ext cx="4936201" cy="1055020"/>
            <a:chOff x="5336263" y="3792719"/>
            <a:chExt cx="4936201" cy="1055020"/>
          </a:xfrm>
        </p:grpSpPr>
        <p:cxnSp>
          <p:nvCxnSpPr>
            <p:cNvPr id="10" name="直接箭头连接符 9"/>
            <p:cNvCxnSpPr/>
            <p:nvPr/>
          </p:nvCxnSpPr>
          <p:spPr>
            <a:xfrm>
              <a:off x="5336263" y="4354070"/>
              <a:ext cx="321427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9" name="组合 33"/>
            <p:cNvGrpSpPr/>
            <p:nvPr/>
          </p:nvGrpSpPr>
          <p:grpSpPr>
            <a:xfrm>
              <a:off x="5336265" y="4260512"/>
              <a:ext cx="697628" cy="587227"/>
              <a:chOff x="4211960" y="3933056"/>
              <a:chExt cx="437603" cy="451964"/>
            </a:xfrm>
          </p:grpSpPr>
          <p:cxnSp>
            <p:nvCxnSpPr>
              <p:cNvPr id="32" name="直接连接符 31"/>
              <p:cNvCxnSpPr/>
              <p:nvPr/>
            </p:nvCxnSpPr>
            <p:spPr>
              <a:xfrm>
                <a:off x="4499992" y="3933056"/>
                <a:ext cx="0"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211960" y="4077072"/>
                <a:ext cx="437603" cy="307948"/>
              </a:xfrm>
              <a:prstGeom prst="rect">
                <a:avLst/>
              </a:prstGeom>
              <a:noFill/>
            </p:spPr>
            <p:txBody>
              <a:bodyPr wrap="none" rtlCol="0">
                <a:spAutoFit/>
              </a:bodyPr>
              <a:lstStyle/>
              <a:p>
                <a:r>
                  <a:rPr lang="zh-CN" altLang="en-US" sz="2000" dirty="0"/>
                  <a:t>文字</a:t>
                </a:r>
              </a:p>
            </p:txBody>
          </p:sp>
        </p:grpSp>
        <p:grpSp>
          <p:nvGrpSpPr>
            <p:cNvPr id="11" name="组合 34"/>
            <p:cNvGrpSpPr/>
            <p:nvPr/>
          </p:nvGrpSpPr>
          <p:grpSpPr>
            <a:xfrm>
              <a:off x="5910242" y="3954183"/>
              <a:ext cx="697628" cy="493447"/>
              <a:chOff x="4283968" y="3697287"/>
              <a:chExt cx="437603" cy="379785"/>
            </a:xfrm>
          </p:grpSpPr>
          <p:cxnSp>
            <p:nvCxnSpPr>
              <p:cNvPr id="36" name="直接连接符 35"/>
              <p:cNvCxnSpPr/>
              <p:nvPr/>
            </p:nvCxnSpPr>
            <p:spPr>
              <a:xfrm>
                <a:off x="4499992" y="3933056"/>
                <a:ext cx="0"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283968" y="3697287"/>
                <a:ext cx="437603" cy="307948"/>
              </a:xfrm>
              <a:prstGeom prst="rect">
                <a:avLst/>
              </a:prstGeom>
              <a:noFill/>
            </p:spPr>
            <p:txBody>
              <a:bodyPr wrap="none" rtlCol="0">
                <a:spAutoFit/>
              </a:bodyPr>
              <a:lstStyle/>
              <a:p>
                <a:r>
                  <a:rPr lang="zh-CN" altLang="en-US" sz="2000" dirty="0"/>
                  <a:t>图片</a:t>
                </a:r>
              </a:p>
            </p:txBody>
          </p:sp>
        </p:grpSp>
        <p:grpSp>
          <p:nvGrpSpPr>
            <p:cNvPr id="13" name="组合 37"/>
            <p:cNvGrpSpPr/>
            <p:nvPr/>
          </p:nvGrpSpPr>
          <p:grpSpPr>
            <a:xfrm>
              <a:off x="6254628" y="4260512"/>
              <a:ext cx="697628" cy="587227"/>
              <a:chOff x="4211960" y="3933056"/>
              <a:chExt cx="437603" cy="451964"/>
            </a:xfrm>
          </p:grpSpPr>
          <p:cxnSp>
            <p:nvCxnSpPr>
              <p:cNvPr id="39" name="直接连接符 38"/>
              <p:cNvCxnSpPr/>
              <p:nvPr/>
            </p:nvCxnSpPr>
            <p:spPr>
              <a:xfrm>
                <a:off x="4499992" y="3933056"/>
                <a:ext cx="0"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211960" y="4077072"/>
                <a:ext cx="437603" cy="307948"/>
              </a:xfrm>
              <a:prstGeom prst="rect">
                <a:avLst/>
              </a:prstGeom>
              <a:noFill/>
            </p:spPr>
            <p:txBody>
              <a:bodyPr wrap="none" rtlCol="0">
                <a:spAutoFit/>
              </a:bodyPr>
              <a:lstStyle/>
              <a:p>
                <a:r>
                  <a:rPr lang="zh-CN" altLang="en-US" sz="2000" dirty="0"/>
                  <a:t>音频</a:t>
                </a:r>
              </a:p>
            </p:txBody>
          </p:sp>
        </p:grpSp>
        <p:grpSp>
          <p:nvGrpSpPr>
            <p:cNvPr id="15" name="组合 40"/>
            <p:cNvGrpSpPr/>
            <p:nvPr/>
          </p:nvGrpSpPr>
          <p:grpSpPr>
            <a:xfrm>
              <a:off x="6828605" y="3954183"/>
              <a:ext cx="697628" cy="493447"/>
              <a:chOff x="4283968" y="3697287"/>
              <a:chExt cx="437603" cy="379785"/>
            </a:xfrm>
          </p:grpSpPr>
          <p:cxnSp>
            <p:nvCxnSpPr>
              <p:cNvPr id="42" name="直接连接符 41"/>
              <p:cNvCxnSpPr/>
              <p:nvPr/>
            </p:nvCxnSpPr>
            <p:spPr>
              <a:xfrm>
                <a:off x="4499992" y="3933056"/>
                <a:ext cx="0"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83968" y="3697287"/>
                <a:ext cx="437603" cy="307948"/>
              </a:xfrm>
              <a:prstGeom prst="rect">
                <a:avLst/>
              </a:prstGeom>
              <a:noFill/>
            </p:spPr>
            <p:txBody>
              <a:bodyPr wrap="none" rtlCol="0">
                <a:spAutoFit/>
              </a:bodyPr>
              <a:lstStyle/>
              <a:p>
                <a:r>
                  <a:rPr lang="zh-CN" altLang="en-US" sz="2000" dirty="0"/>
                  <a:t>视频</a:t>
                </a:r>
              </a:p>
            </p:txBody>
          </p:sp>
        </p:grpSp>
        <p:grpSp>
          <p:nvGrpSpPr>
            <p:cNvPr id="18" name="组合 43"/>
            <p:cNvGrpSpPr/>
            <p:nvPr/>
          </p:nvGrpSpPr>
          <p:grpSpPr>
            <a:xfrm>
              <a:off x="7172991" y="4260512"/>
              <a:ext cx="954108" cy="587227"/>
              <a:chOff x="4211960" y="3933056"/>
              <a:chExt cx="598486" cy="451964"/>
            </a:xfrm>
          </p:grpSpPr>
          <p:cxnSp>
            <p:nvCxnSpPr>
              <p:cNvPr id="45" name="直接连接符 44"/>
              <p:cNvCxnSpPr/>
              <p:nvPr/>
            </p:nvCxnSpPr>
            <p:spPr>
              <a:xfrm>
                <a:off x="4499992" y="3933056"/>
                <a:ext cx="0"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211960" y="4077072"/>
                <a:ext cx="598486" cy="307948"/>
              </a:xfrm>
              <a:prstGeom prst="rect">
                <a:avLst/>
              </a:prstGeom>
              <a:noFill/>
            </p:spPr>
            <p:txBody>
              <a:bodyPr wrap="none" rtlCol="0">
                <a:spAutoFit/>
              </a:bodyPr>
              <a:lstStyle/>
              <a:p>
                <a:r>
                  <a:rPr lang="zh-CN" altLang="en-US" sz="2000" dirty="0"/>
                  <a:t>混合体</a:t>
                </a:r>
              </a:p>
            </p:txBody>
          </p:sp>
        </p:grpSp>
        <p:sp>
          <p:nvSpPr>
            <p:cNvPr id="55" name="TextBox 54"/>
            <p:cNvSpPr txBox="1"/>
            <p:nvPr/>
          </p:nvSpPr>
          <p:spPr>
            <a:xfrm>
              <a:off x="8550534" y="3792719"/>
              <a:ext cx="1721930" cy="523220"/>
            </a:xfrm>
            <a:prstGeom prst="rect">
              <a:avLst/>
            </a:prstGeom>
            <a:noFill/>
          </p:spPr>
          <p:txBody>
            <a:bodyPr wrap="square" rtlCol="0">
              <a:spAutoFit/>
            </a:bodyPr>
            <a:lstStyle/>
            <a:p>
              <a:r>
                <a:rPr lang="en-US" altLang="zh-CN" sz="2800" dirty="0"/>
                <a:t>Variety</a:t>
              </a:r>
              <a:endParaRPr lang="zh-CN" altLang="en-US" sz="2800" dirty="0"/>
            </a:p>
          </p:txBody>
        </p:sp>
      </p:grpSp>
      <p:grpSp>
        <p:nvGrpSpPr>
          <p:cNvPr id="41" name="组合 40">
            <a:extLst>
              <a:ext uri="{FF2B5EF4-FFF2-40B4-BE49-F238E27FC236}">
                <a16:creationId xmlns:a16="http://schemas.microsoft.com/office/drawing/2014/main" id="{4CD3507B-FEF9-47B8-AF7B-6B2101E22E84}"/>
              </a:ext>
            </a:extLst>
          </p:cNvPr>
          <p:cNvGrpSpPr/>
          <p:nvPr/>
        </p:nvGrpSpPr>
        <p:grpSpPr>
          <a:xfrm>
            <a:off x="2351584" y="4354070"/>
            <a:ext cx="3329066" cy="1926597"/>
            <a:chOff x="2351584" y="4354070"/>
            <a:chExt cx="3329066" cy="1926597"/>
          </a:xfrm>
        </p:grpSpPr>
        <p:grpSp>
          <p:nvGrpSpPr>
            <p:cNvPr id="19" name="组合 57"/>
            <p:cNvGrpSpPr/>
            <p:nvPr/>
          </p:nvGrpSpPr>
          <p:grpSpPr>
            <a:xfrm>
              <a:off x="4762287" y="4541187"/>
              <a:ext cx="918363" cy="601562"/>
              <a:chOff x="3347864" y="4653136"/>
              <a:chExt cx="576064" cy="462997"/>
            </a:xfrm>
          </p:grpSpPr>
          <p:cxnSp>
            <p:nvCxnSpPr>
              <p:cNvPr id="51" name="直接连接符 50"/>
              <p:cNvCxnSpPr/>
              <p:nvPr/>
            </p:nvCxnSpPr>
            <p:spPr>
              <a:xfrm>
                <a:off x="3347864" y="4653136"/>
                <a:ext cx="144016"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347864" y="4808185"/>
                <a:ext cx="576064" cy="307948"/>
              </a:xfrm>
              <a:prstGeom prst="rect">
                <a:avLst/>
              </a:prstGeom>
              <a:noFill/>
            </p:spPr>
            <p:txBody>
              <a:bodyPr wrap="square" rtlCol="0">
                <a:spAutoFit/>
              </a:bodyPr>
              <a:lstStyle/>
              <a:p>
                <a:r>
                  <a:rPr lang="zh-CN" altLang="en-US" sz="2000" dirty="0"/>
                  <a:t>定期</a:t>
                </a:r>
              </a:p>
            </p:txBody>
          </p:sp>
        </p:grpSp>
        <p:cxnSp>
          <p:nvCxnSpPr>
            <p:cNvPr id="12" name="直接箭头连接符 11"/>
            <p:cNvCxnSpPr/>
            <p:nvPr/>
          </p:nvCxnSpPr>
          <p:spPr>
            <a:xfrm flipH="1">
              <a:off x="3384742" y="4354070"/>
              <a:ext cx="1951521" cy="149693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351584" y="5757447"/>
              <a:ext cx="1721930" cy="523220"/>
            </a:xfrm>
            <a:prstGeom prst="rect">
              <a:avLst/>
            </a:prstGeom>
            <a:noFill/>
          </p:spPr>
          <p:txBody>
            <a:bodyPr wrap="square" rtlCol="0">
              <a:spAutoFit/>
            </a:bodyPr>
            <a:lstStyle/>
            <a:p>
              <a:r>
                <a:rPr lang="en-US" altLang="zh-CN" sz="2800" dirty="0"/>
                <a:t>Velocity</a:t>
              </a:r>
              <a:endParaRPr lang="zh-CN" altLang="en-US" sz="2800" dirty="0"/>
            </a:p>
          </p:txBody>
        </p:sp>
        <p:grpSp>
          <p:nvGrpSpPr>
            <p:cNvPr id="22" name="组合 58"/>
            <p:cNvGrpSpPr/>
            <p:nvPr/>
          </p:nvGrpSpPr>
          <p:grpSpPr>
            <a:xfrm>
              <a:off x="3614333" y="4541187"/>
              <a:ext cx="1033158" cy="467793"/>
              <a:chOff x="2843808" y="4437112"/>
              <a:chExt cx="648072" cy="360040"/>
            </a:xfrm>
          </p:grpSpPr>
          <p:cxnSp>
            <p:nvCxnSpPr>
              <p:cNvPr id="60" name="直接连接符 59"/>
              <p:cNvCxnSpPr/>
              <p:nvPr/>
            </p:nvCxnSpPr>
            <p:spPr>
              <a:xfrm>
                <a:off x="3347864" y="4653136"/>
                <a:ext cx="144016"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843808" y="4437112"/>
                <a:ext cx="576064" cy="307947"/>
              </a:xfrm>
              <a:prstGeom prst="rect">
                <a:avLst/>
              </a:prstGeom>
              <a:noFill/>
            </p:spPr>
            <p:txBody>
              <a:bodyPr wrap="square" rtlCol="0">
                <a:spAutoFit/>
              </a:bodyPr>
              <a:lstStyle/>
              <a:p>
                <a:r>
                  <a:rPr lang="zh-CN" altLang="en-US" sz="2000" dirty="0"/>
                  <a:t>随时</a:t>
                </a:r>
              </a:p>
            </p:txBody>
          </p:sp>
        </p:grpSp>
        <p:grpSp>
          <p:nvGrpSpPr>
            <p:cNvPr id="25" name="组合 61"/>
            <p:cNvGrpSpPr/>
            <p:nvPr/>
          </p:nvGrpSpPr>
          <p:grpSpPr>
            <a:xfrm>
              <a:off x="4073514" y="5102538"/>
              <a:ext cx="918363" cy="601562"/>
              <a:chOff x="3347864" y="4653136"/>
              <a:chExt cx="576064" cy="462997"/>
            </a:xfrm>
          </p:grpSpPr>
          <p:cxnSp>
            <p:nvCxnSpPr>
              <p:cNvPr id="63" name="直接连接符 62"/>
              <p:cNvCxnSpPr/>
              <p:nvPr/>
            </p:nvCxnSpPr>
            <p:spPr>
              <a:xfrm>
                <a:off x="3347864" y="4653136"/>
                <a:ext cx="144016"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347864" y="4808185"/>
                <a:ext cx="576064" cy="307948"/>
              </a:xfrm>
              <a:prstGeom prst="rect">
                <a:avLst/>
              </a:prstGeom>
              <a:noFill/>
            </p:spPr>
            <p:txBody>
              <a:bodyPr wrap="square" rtlCol="0">
                <a:spAutoFit/>
              </a:bodyPr>
              <a:lstStyle/>
              <a:p>
                <a:r>
                  <a:rPr lang="zh-CN" altLang="en-US" sz="2000" dirty="0"/>
                  <a:t>间断</a:t>
                </a:r>
              </a:p>
            </p:txBody>
          </p:sp>
        </p:grpSp>
        <p:grpSp>
          <p:nvGrpSpPr>
            <p:cNvPr id="28" name="组合 64"/>
            <p:cNvGrpSpPr/>
            <p:nvPr/>
          </p:nvGrpSpPr>
          <p:grpSpPr>
            <a:xfrm>
              <a:off x="2925561" y="5102538"/>
              <a:ext cx="1033158" cy="467793"/>
              <a:chOff x="2843808" y="4437112"/>
              <a:chExt cx="648072" cy="360040"/>
            </a:xfrm>
          </p:grpSpPr>
          <p:cxnSp>
            <p:nvCxnSpPr>
              <p:cNvPr id="66" name="直接连接符 65"/>
              <p:cNvCxnSpPr/>
              <p:nvPr/>
            </p:nvCxnSpPr>
            <p:spPr>
              <a:xfrm>
                <a:off x="3347864" y="4653136"/>
                <a:ext cx="144016"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843808" y="4437112"/>
                <a:ext cx="576064" cy="307947"/>
              </a:xfrm>
              <a:prstGeom prst="rect">
                <a:avLst/>
              </a:prstGeom>
              <a:noFill/>
            </p:spPr>
            <p:txBody>
              <a:bodyPr wrap="square" rtlCol="0">
                <a:spAutoFit/>
              </a:bodyPr>
              <a:lstStyle/>
              <a:p>
                <a:r>
                  <a:rPr lang="zh-CN" altLang="en-US" sz="2000" dirty="0"/>
                  <a:t>连续</a:t>
                </a:r>
              </a:p>
            </p:txBody>
          </p:sp>
        </p:grpSp>
      </p:grpSp>
    </p:spTree>
    <p:extLst>
      <p:ext uri="{BB962C8B-B14F-4D97-AF65-F5344CB8AC3E}">
        <p14:creationId xmlns:p14="http://schemas.microsoft.com/office/powerpoint/2010/main" val="213525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大数据应用</a:t>
            </a:r>
          </a:p>
        </p:txBody>
      </p:sp>
      <p:grpSp>
        <p:nvGrpSpPr>
          <p:cNvPr id="31" name="组合 30">
            <a:extLst>
              <a:ext uri="{FF2B5EF4-FFF2-40B4-BE49-F238E27FC236}">
                <a16:creationId xmlns:a16="http://schemas.microsoft.com/office/drawing/2014/main" id="{E2D6C050-57C0-4A6A-A409-75C2A109E14F}"/>
              </a:ext>
            </a:extLst>
          </p:cNvPr>
          <p:cNvGrpSpPr/>
          <p:nvPr/>
        </p:nvGrpSpPr>
        <p:grpSpPr>
          <a:xfrm>
            <a:off x="2351584" y="1628800"/>
            <a:ext cx="7920880" cy="4651867"/>
            <a:chOff x="3863752" y="1907540"/>
            <a:chExt cx="4968552" cy="3580344"/>
          </a:xfrm>
        </p:grpSpPr>
        <p:cxnSp>
          <p:nvCxnSpPr>
            <p:cNvPr id="8" name="直接箭头连接符 7"/>
            <p:cNvCxnSpPr/>
            <p:nvPr/>
          </p:nvCxnSpPr>
          <p:spPr>
            <a:xfrm flipV="1">
              <a:off x="5735960" y="2204864"/>
              <a:ext cx="0" cy="1800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5735960" y="4005064"/>
              <a:ext cx="201622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4511824" y="4005064"/>
              <a:ext cx="1224136" cy="11521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015880" y="1907540"/>
              <a:ext cx="936104" cy="402700"/>
            </a:xfrm>
            <a:prstGeom prst="rect">
              <a:avLst/>
            </a:prstGeom>
            <a:noFill/>
          </p:spPr>
          <p:txBody>
            <a:bodyPr wrap="square" rtlCol="0">
              <a:spAutoFit/>
            </a:bodyPr>
            <a:lstStyle/>
            <a:p>
              <a:r>
                <a:rPr lang="en-US" altLang="zh-CN" sz="2800" dirty="0"/>
                <a:t>Volume</a:t>
              </a:r>
              <a:endParaRPr lang="zh-CN" altLang="en-US" sz="2800" dirty="0"/>
            </a:p>
          </p:txBody>
        </p:sp>
        <p:grpSp>
          <p:nvGrpSpPr>
            <p:cNvPr id="3" name="组合 17"/>
            <p:cNvGrpSpPr/>
            <p:nvPr/>
          </p:nvGrpSpPr>
          <p:grpSpPr>
            <a:xfrm>
              <a:off x="5303912" y="3491716"/>
              <a:ext cx="504056" cy="402700"/>
              <a:chOff x="3779912" y="3356992"/>
              <a:chExt cx="504056" cy="402700"/>
            </a:xfrm>
          </p:grpSpPr>
          <p:cxnSp>
            <p:nvCxnSpPr>
              <p:cNvPr id="16" name="直接连接符 15"/>
              <p:cNvCxnSpPr/>
              <p:nvPr/>
            </p:nvCxnSpPr>
            <p:spPr>
              <a:xfrm>
                <a:off x="4139952" y="3573016"/>
                <a:ext cx="1440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779912" y="3356992"/>
                <a:ext cx="232476" cy="402700"/>
              </a:xfrm>
              <a:prstGeom prst="rect">
                <a:avLst/>
              </a:prstGeom>
              <a:noFill/>
            </p:spPr>
            <p:txBody>
              <a:bodyPr wrap="none" rtlCol="0">
                <a:spAutoFit/>
              </a:bodyPr>
              <a:lstStyle/>
              <a:p>
                <a:r>
                  <a:rPr lang="en-US" altLang="zh-CN" sz="2800" dirty="0"/>
                  <a:t>K</a:t>
                </a:r>
                <a:endParaRPr lang="zh-CN" altLang="en-US" sz="2800" dirty="0"/>
              </a:p>
            </p:txBody>
          </p:sp>
        </p:grpSp>
        <p:grpSp>
          <p:nvGrpSpPr>
            <p:cNvPr id="4" name="组合 18"/>
            <p:cNvGrpSpPr/>
            <p:nvPr/>
          </p:nvGrpSpPr>
          <p:grpSpPr>
            <a:xfrm>
              <a:off x="5303912" y="3203684"/>
              <a:ext cx="504056" cy="402700"/>
              <a:chOff x="3779912" y="3356992"/>
              <a:chExt cx="504056" cy="402700"/>
            </a:xfrm>
          </p:grpSpPr>
          <p:cxnSp>
            <p:nvCxnSpPr>
              <p:cNvPr id="20" name="直接连接符 19"/>
              <p:cNvCxnSpPr/>
              <p:nvPr/>
            </p:nvCxnSpPr>
            <p:spPr>
              <a:xfrm>
                <a:off x="4139952" y="3573016"/>
                <a:ext cx="1440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779912" y="3356992"/>
                <a:ext cx="308896" cy="402700"/>
              </a:xfrm>
              <a:prstGeom prst="rect">
                <a:avLst/>
              </a:prstGeom>
              <a:noFill/>
            </p:spPr>
            <p:txBody>
              <a:bodyPr wrap="none" rtlCol="0">
                <a:spAutoFit/>
              </a:bodyPr>
              <a:lstStyle/>
              <a:p>
                <a:r>
                  <a:rPr lang="en-US" altLang="zh-CN" sz="2800" dirty="0"/>
                  <a:t>M</a:t>
                </a:r>
                <a:endParaRPr lang="zh-CN" altLang="en-US" sz="2800" dirty="0"/>
              </a:p>
            </p:txBody>
          </p:sp>
        </p:grpSp>
        <p:grpSp>
          <p:nvGrpSpPr>
            <p:cNvPr id="5" name="组合 21"/>
            <p:cNvGrpSpPr/>
            <p:nvPr/>
          </p:nvGrpSpPr>
          <p:grpSpPr>
            <a:xfrm>
              <a:off x="5303912" y="2915652"/>
              <a:ext cx="504056" cy="402700"/>
              <a:chOff x="3779912" y="3356992"/>
              <a:chExt cx="504056" cy="402700"/>
            </a:xfrm>
          </p:grpSpPr>
          <p:cxnSp>
            <p:nvCxnSpPr>
              <p:cNvPr id="23" name="直接连接符 22"/>
              <p:cNvCxnSpPr/>
              <p:nvPr/>
            </p:nvCxnSpPr>
            <p:spPr>
              <a:xfrm>
                <a:off x="4139952" y="3573016"/>
                <a:ext cx="1440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779912" y="3356992"/>
                <a:ext cx="257614" cy="402700"/>
              </a:xfrm>
              <a:prstGeom prst="rect">
                <a:avLst/>
              </a:prstGeom>
              <a:noFill/>
            </p:spPr>
            <p:txBody>
              <a:bodyPr wrap="none" rtlCol="0">
                <a:spAutoFit/>
              </a:bodyPr>
              <a:lstStyle/>
              <a:p>
                <a:r>
                  <a:rPr lang="en-US" altLang="zh-CN" sz="2800" dirty="0"/>
                  <a:t>G</a:t>
                </a:r>
                <a:endParaRPr lang="zh-CN" altLang="en-US" sz="2800" dirty="0"/>
              </a:p>
            </p:txBody>
          </p:sp>
        </p:grpSp>
        <p:grpSp>
          <p:nvGrpSpPr>
            <p:cNvPr id="6" name="组合 24"/>
            <p:cNvGrpSpPr/>
            <p:nvPr/>
          </p:nvGrpSpPr>
          <p:grpSpPr>
            <a:xfrm>
              <a:off x="5303912" y="2627620"/>
              <a:ext cx="504056" cy="402700"/>
              <a:chOff x="3779912" y="3356992"/>
              <a:chExt cx="504056" cy="402700"/>
            </a:xfrm>
          </p:grpSpPr>
          <p:cxnSp>
            <p:nvCxnSpPr>
              <p:cNvPr id="26" name="直接连接符 25"/>
              <p:cNvCxnSpPr/>
              <p:nvPr/>
            </p:nvCxnSpPr>
            <p:spPr>
              <a:xfrm>
                <a:off x="4139952" y="3573016"/>
                <a:ext cx="1440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779912" y="3356992"/>
                <a:ext cx="225438" cy="402700"/>
              </a:xfrm>
              <a:prstGeom prst="rect">
                <a:avLst/>
              </a:prstGeom>
              <a:noFill/>
            </p:spPr>
            <p:txBody>
              <a:bodyPr wrap="none" rtlCol="0">
                <a:spAutoFit/>
              </a:bodyPr>
              <a:lstStyle/>
              <a:p>
                <a:r>
                  <a:rPr lang="en-US" altLang="zh-CN" sz="2800" dirty="0"/>
                  <a:t>T</a:t>
                </a:r>
                <a:endParaRPr lang="zh-CN" altLang="en-US" sz="2800" dirty="0"/>
              </a:p>
            </p:txBody>
          </p:sp>
        </p:grpSp>
        <p:grpSp>
          <p:nvGrpSpPr>
            <p:cNvPr id="7" name="组合 27"/>
            <p:cNvGrpSpPr/>
            <p:nvPr/>
          </p:nvGrpSpPr>
          <p:grpSpPr>
            <a:xfrm>
              <a:off x="5303912" y="2348880"/>
              <a:ext cx="504056" cy="402700"/>
              <a:chOff x="3779912" y="3356992"/>
              <a:chExt cx="504056" cy="402700"/>
            </a:xfrm>
          </p:grpSpPr>
          <p:cxnSp>
            <p:nvCxnSpPr>
              <p:cNvPr id="29" name="直接连接符 28"/>
              <p:cNvCxnSpPr/>
              <p:nvPr/>
            </p:nvCxnSpPr>
            <p:spPr>
              <a:xfrm>
                <a:off x="4139952" y="3573016"/>
                <a:ext cx="1440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779912" y="3356992"/>
                <a:ext cx="232476" cy="402700"/>
              </a:xfrm>
              <a:prstGeom prst="rect">
                <a:avLst/>
              </a:prstGeom>
              <a:noFill/>
            </p:spPr>
            <p:txBody>
              <a:bodyPr wrap="none" rtlCol="0">
                <a:spAutoFit/>
              </a:bodyPr>
              <a:lstStyle/>
              <a:p>
                <a:r>
                  <a:rPr lang="en-US" altLang="zh-CN" sz="2800" dirty="0"/>
                  <a:t>P</a:t>
                </a:r>
                <a:endParaRPr lang="zh-CN" altLang="en-US" sz="2800" dirty="0"/>
              </a:p>
            </p:txBody>
          </p:sp>
        </p:grpSp>
        <p:grpSp>
          <p:nvGrpSpPr>
            <p:cNvPr id="9" name="组合 33"/>
            <p:cNvGrpSpPr/>
            <p:nvPr/>
          </p:nvGrpSpPr>
          <p:grpSpPr>
            <a:xfrm>
              <a:off x="5735961" y="3933057"/>
              <a:ext cx="437603" cy="451964"/>
              <a:chOff x="4211960" y="3933056"/>
              <a:chExt cx="437603" cy="451964"/>
            </a:xfrm>
          </p:grpSpPr>
          <p:cxnSp>
            <p:nvCxnSpPr>
              <p:cNvPr id="32" name="直接连接符 31"/>
              <p:cNvCxnSpPr/>
              <p:nvPr/>
            </p:nvCxnSpPr>
            <p:spPr>
              <a:xfrm>
                <a:off x="4499992" y="3933056"/>
                <a:ext cx="0"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211960" y="4077072"/>
                <a:ext cx="437603" cy="307948"/>
              </a:xfrm>
              <a:prstGeom prst="rect">
                <a:avLst/>
              </a:prstGeom>
              <a:noFill/>
            </p:spPr>
            <p:txBody>
              <a:bodyPr wrap="none" rtlCol="0">
                <a:spAutoFit/>
              </a:bodyPr>
              <a:lstStyle/>
              <a:p>
                <a:r>
                  <a:rPr lang="zh-CN" altLang="en-US" sz="2000" dirty="0"/>
                  <a:t>文字</a:t>
                </a:r>
              </a:p>
            </p:txBody>
          </p:sp>
        </p:grpSp>
        <p:grpSp>
          <p:nvGrpSpPr>
            <p:cNvPr id="11" name="组合 34"/>
            <p:cNvGrpSpPr/>
            <p:nvPr/>
          </p:nvGrpSpPr>
          <p:grpSpPr>
            <a:xfrm>
              <a:off x="6096001" y="3697288"/>
              <a:ext cx="437603" cy="379785"/>
              <a:chOff x="4283968" y="3697287"/>
              <a:chExt cx="437603" cy="379785"/>
            </a:xfrm>
          </p:grpSpPr>
          <p:cxnSp>
            <p:nvCxnSpPr>
              <p:cNvPr id="36" name="直接连接符 35"/>
              <p:cNvCxnSpPr/>
              <p:nvPr/>
            </p:nvCxnSpPr>
            <p:spPr>
              <a:xfrm>
                <a:off x="4499992" y="3933056"/>
                <a:ext cx="0"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283968" y="3697287"/>
                <a:ext cx="437603" cy="307948"/>
              </a:xfrm>
              <a:prstGeom prst="rect">
                <a:avLst/>
              </a:prstGeom>
              <a:noFill/>
            </p:spPr>
            <p:txBody>
              <a:bodyPr wrap="none" rtlCol="0">
                <a:spAutoFit/>
              </a:bodyPr>
              <a:lstStyle/>
              <a:p>
                <a:r>
                  <a:rPr lang="zh-CN" altLang="en-US" sz="2000" dirty="0"/>
                  <a:t>图片</a:t>
                </a:r>
              </a:p>
            </p:txBody>
          </p:sp>
        </p:grpSp>
        <p:grpSp>
          <p:nvGrpSpPr>
            <p:cNvPr id="13" name="组合 37"/>
            <p:cNvGrpSpPr/>
            <p:nvPr/>
          </p:nvGrpSpPr>
          <p:grpSpPr>
            <a:xfrm>
              <a:off x="6312025" y="3933057"/>
              <a:ext cx="437603" cy="451964"/>
              <a:chOff x="4211960" y="3933056"/>
              <a:chExt cx="437603" cy="451964"/>
            </a:xfrm>
          </p:grpSpPr>
          <p:cxnSp>
            <p:nvCxnSpPr>
              <p:cNvPr id="39" name="直接连接符 38"/>
              <p:cNvCxnSpPr/>
              <p:nvPr/>
            </p:nvCxnSpPr>
            <p:spPr>
              <a:xfrm>
                <a:off x="4499992" y="3933056"/>
                <a:ext cx="0"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211960" y="4077072"/>
                <a:ext cx="437603" cy="307948"/>
              </a:xfrm>
              <a:prstGeom prst="rect">
                <a:avLst/>
              </a:prstGeom>
              <a:noFill/>
            </p:spPr>
            <p:txBody>
              <a:bodyPr wrap="none" rtlCol="0">
                <a:spAutoFit/>
              </a:bodyPr>
              <a:lstStyle/>
              <a:p>
                <a:r>
                  <a:rPr lang="zh-CN" altLang="en-US" sz="2000" dirty="0"/>
                  <a:t>音频</a:t>
                </a:r>
              </a:p>
            </p:txBody>
          </p:sp>
        </p:grpSp>
        <p:grpSp>
          <p:nvGrpSpPr>
            <p:cNvPr id="15" name="组合 40"/>
            <p:cNvGrpSpPr/>
            <p:nvPr/>
          </p:nvGrpSpPr>
          <p:grpSpPr>
            <a:xfrm>
              <a:off x="6672065" y="3697288"/>
              <a:ext cx="437603" cy="379785"/>
              <a:chOff x="4283968" y="3697287"/>
              <a:chExt cx="437603" cy="379785"/>
            </a:xfrm>
          </p:grpSpPr>
          <p:cxnSp>
            <p:nvCxnSpPr>
              <p:cNvPr id="42" name="直接连接符 41"/>
              <p:cNvCxnSpPr/>
              <p:nvPr/>
            </p:nvCxnSpPr>
            <p:spPr>
              <a:xfrm>
                <a:off x="4499992" y="3933056"/>
                <a:ext cx="0"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83968" y="3697287"/>
                <a:ext cx="437603" cy="307948"/>
              </a:xfrm>
              <a:prstGeom prst="rect">
                <a:avLst/>
              </a:prstGeom>
              <a:noFill/>
            </p:spPr>
            <p:txBody>
              <a:bodyPr wrap="none" rtlCol="0">
                <a:spAutoFit/>
              </a:bodyPr>
              <a:lstStyle/>
              <a:p>
                <a:r>
                  <a:rPr lang="zh-CN" altLang="en-US" sz="2000" dirty="0"/>
                  <a:t>视频</a:t>
                </a:r>
              </a:p>
            </p:txBody>
          </p:sp>
        </p:grpSp>
        <p:grpSp>
          <p:nvGrpSpPr>
            <p:cNvPr id="18" name="组合 43"/>
            <p:cNvGrpSpPr/>
            <p:nvPr/>
          </p:nvGrpSpPr>
          <p:grpSpPr>
            <a:xfrm>
              <a:off x="6888089" y="3933057"/>
              <a:ext cx="598486" cy="451964"/>
              <a:chOff x="4211960" y="3933056"/>
              <a:chExt cx="598486" cy="451964"/>
            </a:xfrm>
          </p:grpSpPr>
          <p:cxnSp>
            <p:nvCxnSpPr>
              <p:cNvPr id="45" name="直接连接符 44"/>
              <p:cNvCxnSpPr/>
              <p:nvPr/>
            </p:nvCxnSpPr>
            <p:spPr>
              <a:xfrm>
                <a:off x="4499992" y="3933056"/>
                <a:ext cx="0"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211960" y="4077072"/>
                <a:ext cx="598486" cy="307948"/>
              </a:xfrm>
              <a:prstGeom prst="rect">
                <a:avLst/>
              </a:prstGeom>
              <a:noFill/>
            </p:spPr>
            <p:txBody>
              <a:bodyPr wrap="none" rtlCol="0">
                <a:spAutoFit/>
              </a:bodyPr>
              <a:lstStyle/>
              <a:p>
                <a:r>
                  <a:rPr lang="zh-CN" altLang="en-US" sz="2000" dirty="0"/>
                  <a:t>混合体</a:t>
                </a:r>
              </a:p>
            </p:txBody>
          </p:sp>
        </p:grpSp>
        <p:sp>
          <p:nvSpPr>
            <p:cNvPr id="55" name="TextBox 54"/>
            <p:cNvSpPr txBox="1"/>
            <p:nvPr/>
          </p:nvSpPr>
          <p:spPr>
            <a:xfrm>
              <a:off x="7752184" y="3573016"/>
              <a:ext cx="1080120" cy="402700"/>
            </a:xfrm>
            <a:prstGeom prst="rect">
              <a:avLst/>
            </a:prstGeom>
            <a:noFill/>
          </p:spPr>
          <p:txBody>
            <a:bodyPr wrap="square" rtlCol="0">
              <a:spAutoFit/>
            </a:bodyPr>
            <a:lstStyle/>
            <a:p>
              <a:r>
                <a:rPr lang="en-US" altLang="zh-CN" sz="2800" dirty="0"/>
                <a:t>Variety</a:t>
              </a:r>
              <a:endParaRPr lang="zh-CN" altLang="en-US" sz="2800" dirty="0"/>
            </a:p>
          </p:txBody>
        </p:sp>
        <p:sp>
          <p:nvSpPr>
            <p:cNvPr id="56" name="TextBox 55"/>
            <p:cNvSpPr txBox="1"/>
            <p:nvPr/>
          </p:nvSpPr>
          <p:spPr>
            <a:xfrm>
              <a:off x="3863752" y="5085184"/>
              <a:ext cx="1080120" cy="402700"/>
            </a:xfrm>
            <a:prstGeom prst="rect">
              <a:avLst/>
            </a:prstGeom>
            <a:noFill/>
          </p:spPr>
          <p:txBody>
            <a:bodyPr wrap="square" rtlCol="0">
              <a:spAutoFit/>
            </a:bodyPr>
            <a:lstStyle/>
            <a:p>
              <a:r>
                <a:rPr lang="en-US" altLang="zh-CN" sz="2800" dirty="0"/>
                <a:t>Velocity</a:t>
              </a:r>
              <a:endParaRPr lang="zh-CN" altLang="en-US" sz="2800" dirty="0"/>
            </a:p>
          </p:txBody>
        </p:sp>
        <p:grpSp>
          <p:nvGrpSpPr>
            <p:cNvPr id="19" name="组合 57"/>
            <p:cNvGrpSpPr/>
            <p:nvPr/>
          </p:nvGrpSpPr>
          <p:grpSpPr>
            <a:xfrm>
              <a:off x="5375920" y="4149080"/>
              <a:ext cx="576064" cy="462997"/>
              <a:chOff x="3347864" y="4653136"/>
              <a:chExt cx="576064" cy="462997"/>
            </a:xfrm>
          </p:grpSpPr>
          <p:cxnSp>
            <p:nvCxnSpPr>
              <p:cNvPr id="51" name="直接连接符 50"/>
              <p:cNvCxnSpPr/>
              <p:nvPr/>
            </p:nvCxnSpPr>
            <p:spPr>
              <a:xfrm>
                <a:off x="3347864" y="4653136"/>
                <a:ext cx="144016"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347864" y="4808185"/>
                <a:ext cx="576064" cy="307948"/>
              </a:xfrm>
              <a:prstGeom prst="rect">
                <a:avLst/>
              </a:prstGeom>
              <a:noFill/>
            </p:spPr>
            <p:txBody>
              <a:bodyPr wrap="square" rtlCol="0">
                <a:spAutoFit/>
              </a:bodyPr>
              <a:lstStyle/>
              <a:p>
                <a:r>
                  <a:rPr lang="zh-CN" altLang="en-US" sz="2000" dirty="0"/>
                  <a:t>定期</a:t>
                </a:r>
              </a:p>
            </p:txBody>
          </p:sp>
        </p:grpSp>
        <p:grpSp>
          <p:nvGrpSpPr>
            <p:cNvPr id="22" name="组合 58"/>
            <p:cNvGrpSpPr/>
            <p:nvPr/>
          </p:nvGrpSpPr>
          <p:grpSpPr>
            <a:xfrm>
              <a:off x="4655840" y="4149080"/>
              <a:ext cx="648072" cy="360040"/>
              <a:chOff x="2843808" y="4437112"/>
              <a:chExt cx="648072" cy="360040"/>
            </a:xfrm>
          </p:grpSpPr>
          <p:cxnSp>
            <p:nvCxnSpPr>
              <p:cNvPr id="60" name="直接连接符 59"/>
              <p:cNvCxnSpPr/>
              <p:nvPr/>
            </p:nvCxnSpPr>
            <p:spPr>
              <a:xfrm>
                <a:off x="3347864" y="4653136"/>
                <a:ext cx="144016"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843808" y="4437112"/>
                <a:ext cx="576064" cy="307947"/>
              </a:xfrm>
              <a:prstGeom prst="rect">
                <a:avLst/>
              </a:prstGeom>
              <a:noFill/>
            </p:spPr>
            <p:txBody>
              <a:bodyPr wrap="square" rtlCol="0">
                <a:spAutoFit/>
              </a:bodyPr>
              <a:lstStyle/>
              <a:p>
                <a:r>
                  <a:rPr lang="zh-CN" altLang="en-US" sz="2000" dirty="0"/>
                  <a:t>随时</a:t>
                </a:r>
              </a:p>
            </p:txBody>
          </p:sp>
        </p:grpSp>
        <p:grpSp>
          <p:nvGrpSpPr>
            <p:cNvPr id="25" name="组合 61"/>
            <p:cNvGrpSpPr/>
            <p:nvPr/>
          </p:nvGrpSpPr>
          <p:grpSpPr>
            <a:xfrm>
              <a:off x="4943872" y="4581128"/>
              <a:ext cx="576064" cy="462997"/>
              <a:chOff x="3347864" y="4653136"/>
              <a:chExt cx="576064" cy="462997"/>
            </a:xfrm>
          </p:grpSpPr>
          <p:cxnSp>
            <p:nvCxnSpPr>
              <p:cNvPr id="63" name="直接连接符 62"/>
              <p:cNvCxnSpPr/>
              <p:nvPr/>
            </p:nvCxnSpPr>
            <p:spPr>
              <a:xfrm>
                <a:off x="3347864" y="4653136"/>
                <a:ext cx="144016"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347864" y="4808185"/>
                <a:ext cx="576064" cy="307948"/>
              </a:xfrm>
              <a:prstGeom prst="rect">
                <a:avLst/>
              </a:prstGeom>
              <a:noFill/>
            </p:spPr>
            <p:txBody>
              <a:bodyPr wrap="square" rtlCol="0">
                <a:spAutoFit/>
              </a:bodyPr>
              <a:lstStyle/>
              <a:p>
                <a:r>
                  <a:rPr lang="zh-CN" altLang="en-US" sz="2000" dirty="0"/>
                  <a:t>间断</a:t>
                </a:r>
              </a:p>
            </p:txBody>
          </p:sp>
        </p:grpSp>
        <p:grpSp>
          <p:nvGrpSpPr>
            <p:cNvPr id="28" name="组合 64"/>
            <p:cNvGrpSpPr/>
            <p:nvPr/>
          </p:nvGrpSpPr>
          <p:grpSpPr>
            <a:xfrm>
              <a:off x="4223792" y="4581128"/>
              <a:ext cx="648072" cy="360040"/>
              <a:chOff x="2843808" y="4437112"/>
              <a:chExt cx="648072" cy="360040"/>
            </a:xfrm>
          </p:grpSpPr>
          <p:cxnSp>
            <p:nvCxnSpPr>
              <p:cNvPr id="66" name="直接连接符 65"/>
              <p:cNvCxnSpPr/>
              <p:nvPr/>
            </p:nvCxnSpPr>
            <p:spPr>
              <a:xfrm>
                <a:off x="3347864" y="4653136"/>
                <a:ext cx="144016"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843808" y="4437112"/>
                <a:ext cx="576064" cy="307947"/>
              </a:xfrm>
              <a:prstGeom prst="rect">
                <a:avLst/>
              </a:prstGeom>
              <a:noFill/>
            </p:spPr>
            <p:txBody>
              <a:bodyPr wrap="square" rtlCol="0">
                <a:spAutoFit/>
              </a:bodyPr>
              <a:lstStyle/>
              <a:p>
                <a:r>
                  <a:rPr lang="zh-CN" altLang="en-US" sz="2000" dirty="0"/>
                  <a:t>连续</a:t>
                </a:r>
              </a:p>
            </p:txBody>
          </p:sp>
        </p:grpSp>
        <p:cxnSp>
          <p:nvCxnSpPr>
            <p:cNvPr id="54" name="直接连接符 53"/>
            <p:cNvCxnSpPr/>
            <p:nvPr/>
          </p:nvCxnSpPr>
          <p:spPr>
            <a:xfrm>
              <a:off x="5951984" y="2564904"/>
              <a:ext cx="11521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176120" y="2708920"/>
              <a:ext cx="0" cy="792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871864" y="4941168"/>
              <a:ext cx="1440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6528048" y="4293096"/>
              <a:ext cx="576064"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727848" y="3573016"/>
              <a:ext cx="0" cy="1296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4799856" y="2636912"/>
              <a:ext cx="792088" cy="648072"/>
            </a:xfrm>
            <a:prstGeom prst="line">
              <a:avLst/>
            </a:prstGeom>
          </p:spPr>
          <p:style>
            <a:lnRef idx="1">
              <a:schemeClr val="accent1"/>
            </a:lnRef>
            <a:fillRef idx="0">
              <a:schemeClr val="accent1"/>
            </a:fillRef>
            <a:effectRef idx="0">
              <a:schemeClr val="accent1"/>
            </a:effectRef>
            <a:fontRef idx="minor">
              <a:schemeClr val="tx1"/>
            </a:fontRef>
          </p:style>
        </p:cxnSp>
        <p:sp>
          <p:nvSpPr>
            <p:cNvPr id="78" name="椭圆 77"/>
            <p:cNvSpPr/>
            <p:nvPr/>
          </p:nvSpPr>
          <p:spPr>
            <a:xfrm>
              <a:off x="6240016" y="342900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cxnSp>
          <p:nvCxnSpPr>
            <p:cNvPr id="80" name="直接连接符 79"/>
            <p:cNvCxnSpPr/>
            <p:nvPr/>
          </p:nvCxnSpPr>
          <p:spPr>
            <a:xfrm flipH="1">
              <a:off x="6384032" y="2708920"/>
              <a:ext cx="648072" cy="720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flipV="1">
              <a:off x="6384033" y="3789041"/>
              <a:ext cx="21091" cy="11732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799856" y="3501008"/>
              <a:ext cx="136815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5" name="云形标注 84"/>
          <p:cNvSpPr/>
          <p:nvPr/>
        </p:nvSpPr>
        <p:spPr>
          <a:xfrm>
            <a:off x="7608167" y="2108664"/>
            <a:ext cx="2160227" cy="1248328"/>
          </a:xfrm>
          <a:prstGeom prst="cloudCallout">
            <a:avLst>
              <a:gd name="adj1" fmla="val -103766"/>
              <a:gd name="adj2" fmla="val 495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2"/>
                </a:solidFill>
              </a:rPr>
              <a:t>Value</a:t>
            </a:r>
            <a:r>
              <a:rPr lang="zh-CN" altLang="en-US" sz="3600" b="1" dirty="0">
                <a:solidFill>
                  <a:schemeClr val="bg2"/>
                </a:solidFill>
              </a:rPr>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应用示例</a:t>
            </a:r>
            <a:r>
              <a:rPr lang="en-US" altLang="zh-CN" dirty="0"/>
              <a:t>1</a:t>
            </a:r>
            <a:endParaRPr lang="zh-CN" altLang="en-US" dirty="0"/>
          </a:p>
        </p:txBody>
      </p:sp>
      <p:grpSp>
        <p:nvGrpSpPr>
          <p:cNvPr id="4" name="组合 3"/>
          <p:cNvGrpSpPr/>
          <p:nvPr/>
        </p:nvGrpSpPr>
        <p:grpSpPr>
          <a:xfrm>
            <a:off x="4952993" y="1732728"/>
            <a:ext cx="4944185" cy="4000528"/>
            <a:chOff x="3428992" y="1357298"/>
            <a:chExt cx="4944185" cy="4000528"/>
          </a:xfrm>
        </p:grpSpPr>
        <p:pic>
          <p:nvPicPr>
            <p:cNvPr id="5" name="Picture 7" descr="http://shsd.k12.ar.us/SHHS/CREATORS/creators06/jaimeswebpage/Links/walmart_logo.bmp"/>
            <p:cNvPicPr>
              <a:picLocks noChangeAspect="1" noChangeArrowheads="1"/>
            </p:cNvPicPr>
            <p:nvPr/>
          </p:nvPicPr>
          <p:blipFill>
            <a:blip r:embed="rId3" cstate="print"/>
            <a:srcRect/>
            <a:stretch>
              <a:fillRect/>
            </a:stretch>
          </p:blipFill>
          <p:spPr bwMode="auto">
            <a:xfrm>
              <a:off x="3428992" y="1357298"/>
              <a:ext cx="1843659" cy="1138611"/>
            </a:xfrm>
            <a:prstGeom prst="rect">
              <a:avLst/>
            </a:prstGeom>
            <a:noFill/>
          </p:spPr>
        </p:pic>
        <p:grpSp>
          <p:nvGrpSpPr>
            <p:cNvPr id="7" name="组合 18"/>
            <p:cNvGrpSpPr/>
            <p:nvPr/>
          </p:nvGrpSpPr>
          <p:grpSpPr>
            <a:xfrm>
              <a:off x="6000760" y="3410839"/>
              <a:ext cx="2372417" cy="1946987"/>
              <a:chOff x="6072198" y="3857628"/>
              <a:chExt cx="2372417" cy="1946987"/>
            </a:xfrm>
          </p:grpSpPr>
          <p:pic>
            <p:nvPicPr>
              <p:cNvPr id="10" name="Picture 11" descr="C:\Users\david\AppData\Local\Microsoft\Windows\Temporary Internet Files\Content.IE5\WH8G8J8P\MCj03455150000[1].wmf"/>
              <p:cNvPicPr>
                <a:picLocks noChangeAspect="1" noChangeArrowheads="1"/>
              </p:cNvPicPr>
              <p:nvPr/>
            </p:nvPicPr>
            <p:blipFill>
              <a:blip r:embed="rId4" cstate="print"/>
              <a:srcRect/>
              <a:stretch>
                <a:fillRect/>
              </a:stretch>
            </p:blipFill>
            <p:spPr bwMode="auto">
              <a:xfrm>
                <a:off x="6072198" y="3857628"/>
                <a:ext cx="1500198" cy="1889561"/>
              </a:xfrm>
              <a:prstGeom prst="rect">
                <a:avLst/>
              </a:prstGeom>
              <a:noFill/>
            </p:spPr>
          </p:pic>
          <p:pic>
            <p:nvPicPr>
              <p:cNvPr id="11" name="Picture 12" descr="C:\Users\david\AppData\Local\Microsoft\Windows\Temporary Internet Files\Content.IE5\YW08KA8B\MCj03952520000[1].wmf"/>
              <p:cNvPicPr>
                <a:picLocks noChangeAspect="1" noChangeArrowheads="1"/>
              </p:cNvPicPr>
              <p:nvPr/>
            </p:nvPicPr>
            <p:blipFill>
              <a:blip r:embed="rId5" cstate="print"/>
              <a:srcRect/>
              <a:stretch>
                <a:fillRect/>
              </a:stretch>
            </p:blipFill>
            <p:spPr bwMode="auto">
              <a:xfrm>
                <a:off x="7286644" y="4429132"/>
                <a:ext cx="1157971" cy="1375483"/>
              </a:xfrm>
              <a:prstGeom prst="rect">
                <a:avLst/>
              </a:prstGeom>
              <a:noFill/>
            </p:spPr>
          </p:pic>
        </p:grpSp>
        <p:sp>
          <p:nvSpPr>
            <p:cNvPr id="8" name="右箭头 7"/>
            <p:cNvSpPr/>
            <p:nvPr/>
          </p:nvSpPr>
          <p:spPr bwMode="auto">
            <a:xfrm>
              <a:off x="3500430" y="4196657"/>
              <a:ext cx="2000264" cy="500066"/>
            </a:xfrm>
            <a:prstGeom prst="rightArrow">
              <a:avLst/>
            </a:prstGeom>
            <a:solidFill>
              <a:schemeClr val="accent5">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2400">
                <a:latin typeface="Times New Roman" pitchFamily="18" charset="0"/>
                <a:ea typeface="宋体" pitchFamily="2" charset="-122"/>
              </a:endParaRPr>
            </a:p>
          </p:txBody>
        </p:sp>
        <p:pic>
          <p:nvPicPr>
            <p:cNvPr id="9" name="Picture 17" descr="C:\Users\david\AppData\Local\Microsoft\Windows\Temporary Internet Files\Content.IE5\Y477I3WA\MCj02958450000[1].wmf"/>
            <p:cNvPicPr>
              <a:picLocks noChangeAspect="1" noChangeArrowheads="1"/>
            </p:cNvPicPr>
            <p:nvPr/>
          </p:nvPicPr>
          <p:blipFill>
            <a:blip r:embed="rId6" cstate="print"/>
            <a:srcRect/>
            <a:stretch>
              <a:fillRect/>
            </a:stretch>
          </p:blipFill>
          <p:spPr bwMode="auto">
            <a:xfrm>
              <a:off x="3929058" y="2910773"/>
              <a:ext cx="1143008" cy="1217179"/>
            </a:xfrm>
            <a:prstGeom prst="rect">
              <a:avLst/>
            </a:prstGeom>
            <a:noFill/>
          </p:spPr>
        </p:pic>
      </p:grpSp>
      <p:pic>
        <p:nvPicPr>
          <p:cNvPr id="12" name="图片 11" descr="u=3490026357,3729292058&amp;fm=51&amp;gp=0.jpg"/>
          <p:cNvPicPr>
            <a:picLocks noChangeAspect="1"/>
          </p:cNvPicPr>
          <p:nvPr/>
        </p:nvPicPr>
        <p:blipFill>
          <a:blip r:embed="rId7" cstate="print"/>
          <a:stretch>
            <a:fillRect/>
          </a:stretch>
        </p:blipFill>
        <p:spPr>
          <a:xfrm>
            <a:off x="2279576" y="4005065"/>
            <a:ext cx="2339330" cy="174761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应用示例</a:t>
            </a:r>
          </a:p>
        </p:txBody>
      </p:sp>
      <p:pic>
        <p:nvPicPr>
          <p:cNvPr id="4" name="内容占位符 3" descr="10043945_999485.jpg"/>
          <p:cNvPicPr>
            <a:picLocks noGrp="1" noChangeAspect="1"/>
          </p:cNvPicPr>
          <p:nvPr>
            <p:ph idx="1"/>
          </p:nvPr>
        </p:nvPicPr>
        <p:blipFill>
          <a:blip r:embed="rId3" cstate="print"/>
          <a:stretch>
            <a:fillRect/>
          </a:stretch>
        </p:blipFill>
        <p:spPr>
          <a:xfrm>
            <a:off x="3622352" y="1452449"/>
            <a:ext cx="6552728" cy="4914546"/>
          </a:xfrm>
        </p:spPr>
      </p:pic>
      <p:sp>
        <p:nvSpPr>
          <p:cNvPr id="5" name="TextBox 4"/>
          <p:cNvSpPr txBox="1"/>
          <p:nvPr/>
        </p:nvSpPr>
        <p:spPr>
          <a:xfrm>
            <a:off x="1775520" y="2204864"/>
            <a:ext cx="1152128" cy="3108543"/>
          </a:xfrm>
          <a:prstGeom prst="rect">
            <a:avLst/>
          </a:prstGeom>
          <a:noFill/>
        </p:spPr>
        <p:txBody>
          <a:bodyPr wrap="square" rtlCol="0">
            <a:spAutoFit/>
          </a:bodyPr>
          <a:lstStyle/>
          <a:p>
            <a:r>
              <a:rPr lang="zh-CN" altLang="en-US" sz="2800" dirty="0"/>
              <a:t>通话记录中进行关联关系挖掘！</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更大范围的应用</a:t>
            </a:r>
          </a:p>
        </p:txBody>
      </p:sp>
      <p:sp>
        <p:nvSpPr>
          <p:cNvPr id="3" name="内容占位符 2"/>
          <p:cNvSpPr>
            <a:spLocks noGrp="1"/>
          </p:cNvSpPr>
          <p:nvPr>
            <p:ph idx="1"/>
          </p:nvPr>
        </p:nvSpPr>
        <p:spPr/>
        <p:txBody>
          <a:bodyPr>
            <a:normAutofit/>
          </a:bodyPr>
          <a:lstStyle/>
          <a:p>
            <a:r>
              <a:rPr lang="zh-CN" altLang="en-US" sz="3600" dirty="0"/>
              <a:t>纽约市警方部门：</a:t>
            </a:r>
            <a:endParaRPr lang="en-US" altLang="zh-CN" sz="3600" dirty="0"/>
          </a:p>
          <a:p>
            <a:pPr lvl="1"/>
            <a:r>
              <a:rPr lang="zh-CN" altLang="en-US" sz="3200" dirty="0"/>
              <a:t>也正在使用计算机化的地图以及对历史性逮捕模式、发薪日、体育项目、降雨天气和假日等变量进行分析</a:t>
            </a:r>
            <a:endParaRPr lang="en-US" altLang="zh-CN" sz="3200" dirty="0"/>
          </a:p>
          <a:p>
            <a:pPr lvl="1"/>
            <a:r>
              <a:rPr lang="zh-CN" altLang="en-US" sz="3200" dirty="0"/>
              <a:t>试图对最可能发生罪案的“热点”地区作出预测</a:t>
            </a:r>
            <a:endParaRPr lang="en-US" altLang="zh-CN" sz="3200" dirty="0"/>
          </a:p>
          <a:p>
            <a:pPr lvl="1"/>
            <a:r>
              <a:rPr lang="zh-CN" altLang="en-US" sz="3200" dirty="0"/>
              <a:t>预先在这些地区部署警力。</a:t>
            </a:r>
          </a:p>
        </p:txBody>
      </p:sp>
      <p:sp>
        <p:nvSpPr>
          <p:cNvPr id="4" name="文本框 3">
            <a:extLst>
              <a:ext uri="{FF2B5EF4-FFF2-40B4-BE49-F238E27FC236}">
                <a16:creationId xmlns:a16="http://schemas.microsoft.com/office/drawing/2014/main" id="{FFD22585-7BE0-469A-AB95-5CFFE7A981E7}"/>
              </a:ext>
            </a:extLst>
          </p:cNvPr>
          <p:cNvSpPr txBox="1"/>
          <p:nvPr/>
        </p:nvSpPr>
        <p:spPr>
          <a:xfrm>
            <a:off x="6366934" y="5554133"/>
            <a:ext cx="3332964" cy="369332"/>
          </a:xfrm>
          <a:prstGeom prst="rect">
            <a:avLst/>
          </a:prstGeom>
          <a:noFill/>
        </p:spPr>
        <p:txBody>
          <a:bodyPr wrap="none" rtlCol="0">
            <a:spAutoFit/>
          </a:bodyPr>
          <a:lstStyle/>
          <a:p>
            <a:r>
              <a:rPr lang="en-US" altLang="zh-CN" dirty="0"/>
              <a:t>--</a:t>
            </a:r>
            <a:r>
              <a:rPr lang="zh-CN" altLang="en-US" dirty="0"/>
              <a:t>以下内容摘自</a:t>
            </a:r>
            <a:r>
              <a:rPr lang="en-US" altLang="zh-CN" dirty="0"/>
              <a:t>2012</a:t>
            </a:r>
            <a:r>
              <a:rPr lang="zh-CN" altLang="en-US" dirty="0"/>
              <a:t>年纽约时报</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更大范围的应用</a:t>
            </a:r>
          </a:p>
        </p:txBody>
      </p:sp>
      <p:sp>
        <p:nvSpPr>
          <p:cNvPr id="3" name="内容占位符 2"/>
          <p:cNvSpPr>
            <a:spLocks noGrp="1"/>
          </p:cNvSpPr>
          <p:nvPr>
            <p:ph idx="1"/>
          </p:nvPr>
        </p:nvSpPr>
        <p:spPr/>
        <p:txBody>
          <a:bodyPr>
            <a:normAutofit/>
          </a:bodyPr>
          <a:lstStyle/>
          <a:p>
            <a:r>
              <a:rPr lang="zh-CN" altLang="en-US" dirty="0"/>
              <a:t>全球脉动</a:t>
            </a:r>
            <a:r>
              <a:rPr lang="en-US" altLang="zh-CN" dirty="0"/>
              <a:t>(Global Pulse)</a:t>
            </a:r>
            <a:r>
              <a:rPr lang="zh-CN" altLang="en-US" dirty="0"/>
              <a:t>计划：</a:t>
            </a:r>
            <a:endParaRPr lang="en-US" altLang="zh-CN" dirty="0"/>
          </a:p>
          <a:p>
            <a:pPr lvl="1"/>
            <a:r>
              <a:rPr lang="zh-CN" altLang="en-US" dirty="0"/>
              <a:t>联合国已经推出的新项目，希望利用“大数据”来促进全球经济发展</a:t>
            </a:r>
            <a:endParaRPr lang="en-US" altLang="zh-CN" dirty="0"/>
          </a:p>
          <a:p>
            <a:pPr lvl="1"/>
            <a:r>
              <a:rPr lang="zh-CN" altLang="en-US" dirty="0"/>
              <a:t>进行所谓的“情绪分析”，使用软件来对社交网站和文本消息中的信息作出分析</a:t>
            </a:r>
            <a:endParaRPr lang="en-US" altLang="zh-CN" dirty="0"/>
          </a:p>
          <a:p>
            <a:pPr lvl="1"/>
            <a:r>
              <a:rPr lang="zh-CN" altLang="en-US" dirty="0"/>
              <a:t>帮助预测某个给定地区的失业率、支出削减或是疾病爆发等现象</a:t>
            </a:r>
            <a:endParaRPr lang="en-US" altLang="zh-CN" dirty="0"/>
          </a:p>
          <a:p>
            <a:pPr lvl="1"/>
            <a:r>
              <a:rPr lang="zh-CN" altLang="en-US" dirty="0"/>
              <a:t>目标在于利用数字化的早期预警信号来提前指导援助项目，以阻止某个地区重新陷入贫困等困境</a:t>
            </a:r>
          </a:p>
        </p:txBody>
      </p:sp>
      <p:sp>
        <p:nvSpPr>
          <p:cNvPr id="4" name="文本框 3">
            <a:extLst>
              <a:ext uri="{FF2B5EF4-FFF2-40B4-BE49-F238E27FC236}">
                <a16:creationId xmlns:a16="http://schemas.microsoft.com/office/drawing/2014/main" id="{889DDAB7-0C8D-4AE4-9A2F-F0AA8563BB4E}"/>
              </a:ext>
            </a:extLst>
          </p:cNvPr>
          <p:cNvSpPr txBox="1"/>
          <p:nvPr/>
        </p:nvSpPr>
        <p:spPr>
          <a:xfrm>
            <a:off x="6366934" y="5554133"/>
            <a:ext cx="3332964" cy="369332"/>
          </a:xfrm>
          <a:prstGeom prst="rect">
            <a:avLst/>
          </a:prstGeom>
          <a:noFill/>
        </p:spPr>
        <p:txBody>
          <a:bodyPr wrap="none" rtlCol="0">
            <a:spAutoFit/>
          </a:bodyPr>
          <a:lstStyle/>
          <a:p>
            <a:r>
              <a:rPr lang="en-US" altLang="zh-CN" dirty="0"/>
              <a:t>--</a:t>
            </a:r>
            <a:r>
              <a:rPr lang="zh-CN" altLang="en-US" dirty="0"/>
              <a:t>以下内容摘自</a:t>
            </a:r>
            <a:r>
              <a:rPr lang="en-US" altLang="zh-CN" dirty="0"/>
              <a:t>2012</a:t>
            </a:r>
            <a:r>
              <a:rPr lang="zh-CN" altLang="en-US" dirty="0"/>
              <a:t>年纽约时报</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大数据应用人才</a:t>
            </a:r>
          </a:p>
        </p:txBody>
      </p:sp>
      <p:sp>
        <p:nvSpPr>
          <p:cNvPr id="3" name="内容占位符 2"/>
          <p:cNvSpPr>
            <a:spLocks noGrp="1"/>
          </p:cNvSpPr>
          <p:nvPr>
            <p:ph idx="1"/>
          </p:nvPr>
        </p:nvSpPr>
        <p:spPr/>
        <p:txBody>
          <a:bodyPr/>
          <a:lstStyle/>
          <a:p>
            <a:r>
              <a:rPr lang="zh-CN" altLang="en-US" dirty="0"/>
              <a:t>周默</a:t>
            </a:r>
            <a:r>
              <a:rPr lang="en-US" altLang="zh-CN" dirty="0"/>
              <a:t>(</a:t>
            </a:r>
            <a:r>
              <a:rPr lang="zh-CN" altLang="en-US" dirty="0"/>
              <a:t>音译</a:t>
            </a:r>
            <a:r>
              <a:rPr lang="en-US" altLang="zh-CN" dirty="0"/>
              <a:t>)</a:t>
            </a:r>
            <a:r>
              <a:rPr lang="zh-CN" altLang="en-US" dirty="0"/>
              <a:t>：</a:t>
            </a:r>
            <a:endParaRPr lang="en-US" altLang="zh-CN" dirty="0"/>
          </a:p>
          <a:p>
            <a:pPr lvl="1"/>
            <a:r>
              <a:rPr lang="zh-CN" altLang="en-US" dirty="0"/>
              <a:t>耶鲁大学</a:t>
            </a:r>
            <a:r>
              <a:rPr lang="en-US" altLang="zh-CN" dirty="0"/>
              <a:t>MBA(</a:t>
            </a:r>
            <a:r>
              <a:rPr lang="zh-CN" altLang="en-US" dirty="0"/>
              <a:t>工商管理硕士</a:t>
            </a:r>
            <a:r>
              <a:rPr lang="en-US" altLang="zh-CN" dirty="0"/>
              <a:t>)</a:t>
            </a:r>
            <a:r>
              <a:rPr lang="zh-CN" altLang="en-US" dirty="0"/>
              <a:t>，</a:t>
            </a:r>
            <a:r>
              <a:rPr lang="en-US" altLang="zh-CN" dirty="0"/>
              <a:t>2011</a:t>
            </a:r>
            <a:r>
              <a:rPr lang="zh-CN" altLang="en-US" dirty="0"/>
              <a:t>年毕业</a:t>
            </a:r>
            <a:endParaRPr lang="en-US" altLang="zh-CN" dirty="0"/>
          </a:p>
          <a:p>
            <a:pPr lvl="1"/>
            <a:r>
              <a:rPr lang="zh-CN" altLang="en-US" dirty="0"/>
              <a:t>被</a:t>
            </a:r>
            <a:r>
              <a:rPr lang="en-US" altLang="zh-CN" dirty="0"/>
              <a:t>IBM</a:t>
            </a:r>
            <a:r>
              <a:rPr lang="zh-CN" altLang="en-US" dirty="0"/>
              <a:t>抢聘，加入了该公司数据顾问团队</a:t>
            </a:r>
            <a:endParaRPr lang="en-US" altLang="zh-CN" dirty="0"/>
          </a:p>
          <a:p>
            <a:r>
              <a:rPr lang="en-US" altLang="zh-CN" dirty="0"/>
              <a:t>IBM</a:t>
            </a:r>
            <a:r>
              <a:rPr lang="zh-CN" altLang="en-US" dirty="0"/>
              <a:t>数据顾问的职责：</a:t>
            </a:r>
            <a:endParaRPr lang="en-US" altLang="zh-CN" dirty="0"/>
          </a:p>
          <a:p>
            <a:pPr lvl="1"/>
            <a:r>
              <a:rPr lang="zh-CN" altLang="en-US" dirty="0"/>
              <a:t>帮助企业弄明白数据爆炸背后的意义</a:t>
            </a:r>
            <a:endParaRPr lang="en-US" altLang="zh-CN" dirty="0"/>
          </a:p>
          <a:p>
            <a:pPr lvl="2"/>
            <a:r>
              <a:rPr lang="zh-CN" altLang="en-US" dirty="0"/>
              <a:t>网络流量和社交网络评论</a:t>
            </a:r>
            <a:endParaRPr lang="en-US" altLang="zh-CN" dirty="0"/>
          </a:p>
          <a:p>
            <a:pPr lvl="2"/>
            <a:r>
              <a:rPr lang="zh-CN" altLang="en-US" dirty="0"/>
              <a:t>监控出货量、供应商和客户关系等</a:t>
            </a:r>
            <a:endParaRPr lang="en-US" altLang="zh-CN" dirty="0"/>
          </a:p>
          <a:p>
            <a:pPr lvl="1"/>
            <a:r>
              <a:rPr lang="zh-CN" altLang="en-US" dirty="0"/>
              <a:t>用来指导决策、削减成本和提高销售额</a:t>
            </a:r>
          </a:p>
        </p:txBody>
      </p:sp>
      <p:sp>
        <p:nvSpPr>
          <p:cNvPr id="4" name="文本框 3">
            <a:extLst>
              <a:ext uri="{FF2B5EF4-FFF2-40B4-BE49-F238E27FC236}">
                <a16:creationId xmlns:a16="http://schemas.microsoft.com/office/drawing/2014/main" id="{65F65C9E-A43C-4A93-8529-FDE4CDCCA122}"/>
              </a:ext>
            </a:extLst>
          </p:cNvPr>
          <p:cNvSpPr txBox="1"/>
          <p:nvPr/>
        </p:nvSpPr>
        <p:spPr>
          <a:xfrm>
            <a:off x="6366934" y="5554133"/>
            <a:ext cx="3332964" cy="369332"/>
          </a:xfrm>
          <a:prstGeom prst="rect">
            <a:avLst/>
          </a:prstGeom>
          <a:noFill/>
        </p:spPr>
        <p:txBody>
          <a:bodyPr wrap="none" rtlCol="0">
            <a:spAutoFit/>
          </a:bodyPr>
          <a:lstStyle/>
          <a:p>
            <a:r>
              <a:rPr lang="en-US" altLang="zh-CN" dirty="0"/>
              <a:t>--</a:t>
            </a:r>
            <a:r>
              <a:rPr lang="zh-CN" altLang="en-US" dirty="0"/>
              <a:t>以下内容摘自</a:t>
            </a:r>
            <a:r>
              <a:rPr lang="en-US" altLang="zh-CN" dirty="0"/>
              <a:t>2012</a:t>
            </a:r>
            <a:r>
              <a:rPr lang="zh-CN" altLang="en-US" dirty="0"/>
              <a:t>年纽约时报</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大量人才需求</a:t>
            </a:r>
          </a:p>
        </p:txBody>
      </p:sp>
      <p:sp>
        <p:nvSpPr>
          <p:cNvPr id="3" name="内容占位符 2"/>
          <p:cNvSpPr>
            <a:spLocks noGrp="1"/>
          </p:cNvSpPr>
          <p:nvPr>
            <p:ph idx="1"/>
          </p:nvPr>
        </p:nvSpPr>
        <p:spPr/>
        <p:txBody>
          <a:bodyPr>
            <a:normAutofit/>
          </a:bodyPr>
          <a:lstStyle/>
          <a:p>
            <a:r>
              <a:rPr lang="zh-CN" altLang="en-US" sz="4000" dirty="0"/>
              <a:t>麦肯锡全球学会报告显示美国需要：</a:t>
            </a:r>
            <a:endParaRPr lang="en-US" altLang="zh-CN" sz="4000" dirty="0"/>
          </a:p>
          <a:p>
            <a:pPr lvl="1"/>
            <a:r>
              <a:rPr lang="en-US" altLang="zh-CN" sz="3600" dirty="0"/>
              <a:t>14</a:t>
            </a:r>
            <a:r>
              <a:rPr lang="zh-CN" altLang="en-US" sz="3600" dirty="0"/>
              <a:t>万到</a:t>
            </a:r>
            <a:r>
              <a:rPr lang="en-US" altLang="zh-CN" sz="3600" dirty="0"/>
              <a:t>19</a:t>
            </a:r>
            <a:r>
              <a:rPr lang="zh-CN" altLang="en-US" sz="3600" dirty="0"/>
              <a:t>万名拥有“深度分析”专长的工作者</a:t>
            </a:r>
            <a:endParaRPr lang="en-US" altLang="zh-CN" sz="3600" dirty="0"/>
          </a:p>
          <a:p>
            <a:pPr lvl="1"/>
            <a:r>
              <a:rPr lang="en-US" altLang="zh-CN" sz="3600" dirty="0"/>
              <a:t>150</a:t>
            </a:r>
            <a:r>
              <a:rPr lang="zh-CN" altLang="en-US" sz="3600" dirty="0"/>
              <a:t>万名更加精通数据的经理人，无论是已退休人士还是已受聘人士</a:t>
            </a:r>
            <a:endParaRPr lang="en-US" altLang="zh-CN" sz="3600" dirty="0"/>
          </a:p>
          <a:p>
            <a:pPr lvl="1"/>
            <a:r>
              <a:rPr lang="zh-CN" altLang="en-US" sz="3600" dirty="0"/>
              <a:t>为了开发数据洪流！</a:t>
            </a:r>
          </a:p>
        </p:txBody>
      </p:sp>
      <p:sp>
        <p:nvSpPr>
          <p:cNvPr id="4" name="文本框 3">
            <a:extLst>
              <a:ext uri="{FF2B5EF4-FFF2-40B4-BE49-F238E27FC236}">
                <a16:creationId xmlns:a16="http://schemas.microsoft.com/office/drawing/2014/main" id="{08605A84-33B0-46F5-B8DC-FCC05BF3A0A6}"/>
              </a:ext>
            </a:extLst>
          </p:cNvPr>
          <p:cNvSpPr txBox="1"/>
          <p:nvPr/>
        </p:nvSpPr>
        <p:spPr>
          <a:xfrm>
            <a:off x="6366934" y="5554133"/>
            <a:ext cx="3332964" cy="369332"/>
          </a:xfrm>
          <a:prstGeom prst="rect">
            <a:avLst/>
          </a:prstGeom>
          <a:noFill/>
        </p:spPr>
        <p:txBody>
          <a:bodyPr wrap="none" rtlCol="0">
            <a:spAutoFit/>
          </a:bodyPr>
          <a:lstStyle/>
          <a:p>
            <a:r>
              <a:rPr lang="en-US" altLang="zh-CN" dirty="0"/>
              <a:t>--</a:t>
            </a:r>
            <a:r>
              <a:rPr lang="zh-CN" altLang="en-US" dirty="0"/>
              <a:t>以下内容摘自</a:t>
            </a:r>
            <a:r>
              <a:rPr lang="en-US" altLang="zh-CN" dirty="0"/>
              <a:t>2012</a:t>
            </a:r>
            <a:r>
              <a:rPr lang="zh-CN" altLang="en-US" dirty="0"/>
              <a:t>年纽约时报</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a:spLocks noGrp="1"/>
          </p:cNvSpPr>
          <p:nvPr>
            <p:ph type="sldNum" sz="quarter" idx="12"/>
          </p:nvPr>
        </p:nvSpPr>
        <p:spPr>
          <a:noFill/>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CC5AF89C-7424-42B6-A4E3-6474618834A7}" type="slidenum">
              <a:rPr lang="en-US" altLang="zh-CN" smtClean="0"/>
              <a:pPr eaLnBrk="1" hangingPunct="1"/>
              <a:t>6</a:t>
            </a:fld>
            <a:endParaRPr lang="en-US" altLang="zh-CN"/>
          </a:p>
        </p:txBody>
      </p:sp>
      <p:sp>
        <p:nvSpPr>
          <p:cNvPr id="16387" name="Rectangle 2"/>
          <p:cNvSpPr>
            <a:spLocks noGrp="1" noChangeArrowheads="1"/>
          </p:cNvSpPr>
          <p:nvPr>
            <p:ph type="title"/>
          </p:nvPr>
        </p:nvSpPr>
        <p:spPr>
          <a:xfrm>
            <a:off x="1905000" y="188913"/>
            <a:ext cx="8229600" cy="1143000"/>
          </a:xfrm>
        </p:spPr>
        <p:txBody>
          <a:bodyPr/>
          <a:lstStyle/>
          <a:p>
            <a:pPr eaLnBrk="1" hangingPunct="1"/>
            <a:r>
              <a:rPr lang="zh-CN" altLang="en-US"/>
              <a:t>智能是什么？</a:t>
            </a:r>
          </a:p>
        </p:txBody>
      </p:sp>
      <p:sp>
        <p:nvSpPr>
          <p:cNvPr id="356355" name="Rectangle 3"/>
          <p:cNvSpPr>
            <a:spLocks noGrp="1" noChangeArrowheads="1"/>
          </p:cNvSpPr>
          <p:nvPr>
            <p:ph type="body" idx="1"/>
          </p:nvPr>
        </p:nvSpPr>
        <p:spPr>
          <a:xfrm>
            <a:off x="1414930" y="1347355"/>
            <a:ext cx="9722504" cy="4524375"/>
          </a:xfrm>
        </p:spPr>
        <p:txBody>
          <a:bodyPr>
            <a:noAutofit/>
          </a:bodyPr>
          <a:lstStyle/>
          <a:p>
            <a:pPr eaLnBrk="1" hangingPunct="1">
              <a:defRPr/>
            </a:pPr>
            <a:r>
              <a:rPr lang="zh-CN" altLang="en-US" dirty="0"/>
              <a:t>众说纷纭</a:t>
            </a:r>
            <a:endParaRPr lang="en-US" altLang="zh-CN" dirty="0"/>
          </a:p>
          <a:p>
            <a:pPr eaLnBrk="1" hangingPunct="1">
              <a:defRPr/>
            </a:pPr>
            <a:endParaRPr lang="en-US" altLang="zh-CN" dirty="0"/>
          </a:p>
          <a:p>
            <a:pPr eaLnBrk="1" hangingPunct="1">
              <a:defRPr/>
            </a:pPr>
            <a:endParaRPr lang="en-US" altLang="zh-CN" dirty="0"/>
          </a:p>
          <a:p>
            <a:pPr eaLnBrk="1" hangingPunct="1">
              <a:defRPr/>
            </a:pPr>
            <a:endParaRPr lang="en-US" altLang="zh-CN" dirty="0"/>
          </a:p>
          <a:p>
            <a:pPr eaLnBrk="1" hangingPunct="1">
              <a:defRPr/>
            </a:pPr>
            <a:endParaRPr lang="en-US" altLang="zh-CN" dirty="0"/>
          </a:p>
          <a:p>
            <a:pPr eaLnBrk="1" hangingPunct="1">
              <a:defRPr/>
            </a:pPr>
            <a:endParaRPr lang="en-US" altLang="zh-CN" dirty="0"/>
          </a:p>
          <a:p>
            <a:pPr eaLnBrk="1" hangingPunct="1">
              <a:defRPr/>
            </a:pPr>
            <a:endParaRPr lang="en-US" altLang="zh-CN" dirty="0"/>
          </a:p>
          <a:p>
            <a:pPr eaLnBrk="1" hangingPunct="1">
              <a:defRPr/>
            </a:pPr>
            <a:endParaRPr lang="en-US" altLang="zh-CN" dirty="0"/>
          </a:p>
          <a:p>
            <a:pPr eaLnBrk="1" hangingPunct="1">
              <a:defRPr/>
            </a:pPr>
            <a:r>
              <a:rPr kumimoji="1" lang="zh-CN" altLang="en-US" dirty="0">
                <a:latin typeface="宋体" pitchFamily="2" charset="-122"/>
              </a:rPr>
              <a:t>智能是多方面，多重性的</a:t>
            </a:r>
            <a:endParaRPr kumimoji="1" lang="en-US" altLang="zh-CN" dirty="0">
              <a:latin typeface="宋体" pitchFamily="2" charset="-122"/>
            </a:endParaRPr>
          </a:p>
          <a:p>
            <a:pPr lvl="1">
              <a:defRPr/>
            </a:pPr>
            <a:r>
              <a:rPr kumimoji="1" lang="zh-CN" altLang="en-US" dirty="0">
                <a:solidFill>
                  <a:srgbClr val="7030A0"/>
                </a:solidFill>
                <a:latin typeface="宋体" pitchFamily="2" charset="-122"/>
              </a:rPr>
              <a:t>关键：自适应、自学习</a:t>
            </a:r>
          </a:p>
          <a:p>
            <a:pPr marL="0" indent="0">
              <a:buNone/>
              <a:defRPr/>
            </a:pPr>
            <a:endParaRPr kumimoji="1" lang="zh-CN" altLang="en-US" dirty="0">
              <a:latin typeface="宋体" pitchFamily="2" charset="-122"/>
            </a:endParaRPr>
          </a:p>
          <a:p>
            <a:pPr eaLnBrk="1" hangingPunct="1">
              <a:defRPr/>
            </a:pPr>
            <a:endParaRPr lang="zh-CN" altLang="en-US" dirty="0"/>
          </a:p>
          <a:p>
            <a:pPr eaLnBrk="1" hangingPunct="1">
              <a:defRPr/>
            </a:pPr>
            <a:endParaRPr lang="en-US" altLang="zh-CN" dirty="0"/>
          </a:p>
        </p:txBody>
      </p:sp>
      <p:grpSp>
        <p:nvGrpSpPr>
          <p:cNvPr id="2" name="组合 1"/>
          <p:cNvGrpSpPr/>
          <p:nvPr/>
        </p:nvGrpSpPr>
        <p:grpSpPr>
          <a:xfrm>
            <a:off x="1905000" y="2040897"/>
            <a:ext cx="7999412" cy="1201738"/>
            <a:chOff x="2135188" y="1916113"/>
            <a:chExt cx="7999412" cy="1201738"/>
          </a:xfrm>
        </p:grpSpPr>
        <p:sp>
          <p:nvSpPr>
            <p:cNvPr id="16389" name="Text Box 4"/>
            <p:cNvSpPr txBox="1">
              <a:spLocks noChangeArrowheads="1"/>
            </p:cNvSpPr>
            <p:nvPr/>
          </p:nvSpPr>
          <p:spPr bwMode="auto">
            <a:xfrm>
              <a:off x="2135188" y="1916113"/>
              <a:ext cx="7999412" cy="831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b="1" dirty="0">
                  <a:solidFill>
                    <a:srgbClr val="00B050"/>
                  </a:solidFill>
                  <a:latin typeface="仿宋_GB2312" pitchFamily="49" charset="-122"/>
                  <a:ea typeface="仿宋_GB2312" pitchFamily="49" charset="-122"/>
                </a:rPr>
                <a:t>如果我们能够研制一个人造物，它具有总结、模仿、选择、理解和感觉的能力，则我们就可以认为该人造物具有智能</a:t>
              </a:r>
              <a:r>
                <a:rPr kumimoji="1" lang="zh-CN" altLang="en-US" sz="2400" dirty="0">
                  <a:latin typeface="仿宋_GB2312" pitchFamily="49" charset="-122"/>
                  <a:ea typeface="仿宋_GB2312" pitchFamily="49" charset="-122"/>
                </a:rPr>
                <a:t>。</a:t>
              </a:r>
            </a:p>
          </p:txBody>
        </p:sp>
        <p:sp>
          <p:nvSpPr>
            <p:cNvPr id="16392" name="矩形 1"/>
            <p:cNvSpPr>
              <a:spLocks noChangeArrowheads="1"/>
            </p:cNvSpPr>
            <p:nvPr/>
          </p:nvSpPr>
          <p:spPr bwMode="auto">
            <a:xfrm>
              <a:off x="6743701" y="2747964"/>
              <a:ext cx="318611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kumimoji="1" lang="en-US" altLang="zh-CN" dirty="0">
                  <a:latin typeface="仿宋_GB2312" pitchFamily="49" charset="-122"/>
                  <a:ea typeface="仿宋_GB2312" pitchFamily="49" charset="-122"/>
                </a:rPr>
                <a:t>——</a:t>
              </a:r>
              <a:r>
                <a:rPr kumimoji="1" lang="zh-CN" altLang="en-US" dirty="0">
                  <a:latin typeface="仿宋_GB2312" pitchFamily="49" charset="-122"/>
                  <a:ea typeface="仿宋_GB2312" pitchFamily="49" charset="-122"/>
                </a:rPr>
                <a:t>费根鲍姆（</a:t>
              </a:r>
              <a:r>
                <a:rPr kumimoji="1" lang="en-US" altLang="zh-CN" dirty="0" err="1">
                  <a:latin typeface="仿宋_GB2312" pitchFamily="49" charset="-122"/>
                  <a:ea typeface="仿宋_GB2312" pitchFamily="49" charset="-122"/>
                </a:rPr>
                <a:t>Feigenbaum</a:t>
              </a:r>
              <a:r>
                <a:rPr kumimoji="1" lang="zh-CN" altLang="en-US" dirty="0">
                  <a:latin typeface="仿宋_GB2312" pitchFamily="49" charset="-122"/>
                  <a:ea typeface="仿宋_GB2312" pitchFamily="49" charset="-122"/>
                </a:rPr>
                <a:t>）</a:t>
              </a:r>
              <a:endParaRPr lang="zh-CN" altLang="en-US" dirty="0"/>
            </a:p>
          </p:txBody>
        </p:sp>
      </p:grpSp>
      <p:grpSp>
        <p:nvGrpSpPr>
          <p:cNvPr id="3" name="组合 2"/>
          <p:cNvGrpSpPr/>
          <p:nvPr/>
        </p:nvGrpSpPr>
        <p:grpSpPr>
          <a:xfrm>
            <a:off x="1989137" y="3562217"/>
            <a:ext cx="7993063" cy="1389062"/>
            <a:chOff x="2279651" y="3443288"/>
            <a:chExt cx="7993063" cy="1389062"/>
          </a:xfrm>
        </p:grpSpPr>
        <p:sp>
          <p:nvSpPr>
            <p:cNvPr id="16390" name="Text Box 5"/>
            <p:cNvSpPr txBox="1">
              <a:spLocks noChangeArrowheads="1"/>
            </p:cNvSpPr>
            <p:nvPr/>
          </p:nvSpPr>
          <p:spPr bwMode="auto">
            <a:xfrm>
              <a:off x="2279651" y="3443288"/>
              <a:ext cx="7993063" cy="1200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b="1" dirty="0">
                  <a:solidFill>
                    <a:srgbClr val="00B050"/>
                  </a:solidFill>
                  <a:latin typeface="仿宋_GB2312" pitchFamily="49" charset="-122"/>
                  <a:ea typeface="仿宋_GB2312" pitchFamily="49" charset="-122"/>
                </a:rPr>
                <a:t>智能中最重要的能力包括适应环境、适应偶然性事件、能分辨模糊的或矛盾的信息、在孤立的情况中找出相似性、产生新概念和思想。</a:t>
              </a:r>
            </a:p>
          </p:txBody>
        </p:sp>
        <p:sp>
          <p:nvSpPr>
            <p:cNvPr id="16393" name="矩形 2"/>
            <p:cNvSpPr>
              <a:spLocks noChangeArrowheads="1"/>
            </p:cNvSpPr>
            <p:nvPr/>
          </p:nvSpPr>
          <p:spPr bwMode="auto">
            <a:xfrm>
              <a:off x="6856413" y="4464050"/>
              <a:ext cx="34163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kumimoji="1" lang="en-US" altLang="zh-CN" dirty="0">
                  <a:latin typeface="仿宋_GB2312" pitchFamily="49" charset="-122"/>
                  <a:ea typeface="仿宋_GB2312" pitchFamily="49" charset="-122"/>
                </a:rPr>
                <a:t>——</a:t>
              </a:r>
              <a:r>
                <a:rPr kumimoji="1" lang="zh-CN" altLang="en-US" dirty="0">
                  <a:latin typeface="仿宋_GB2312" pitchFamily="49" charset="-122"/>
                  <a:ea typeface="仿宋_GB2312" pitchFamily="49" charset="-122"/>
                </a:rPr>
                <a:t>霍夫斯塔特（</a:t>
              </a:r>
              <a:r>
                <a:rPr kumimoji="1" lang="en-US" altLang="zh-CN" dirty="0">
                  <a:latin typeface="仿宋_GB2312" pitchFamily="49" charset="-122"/>
                  <a:ea typeface="仿宋_GB2312" pitchFamily="49" charset="-122"/>
                </a:rPr>
                <a:t>Hofstadter</a:t>
              </a:r>
              <a:r>
                <a:rPr kumimoji="1" lang="zh-CN" altLang="en-US" dirty="0">
                  <a:latin typeface="仿宋_GB2312" pitchFamily="49" charset="-122"/>
                  <a:ea typeface="仿宋_GB2312" pitchFamily="49" charset="-122"/>
                </a:rPr>
                <a:t>）</a:t>
              </a:r>
              <a:endParaRPr lang="zh-CN" altLang="en-US" dirty="0"/>
            </a:p>
          </p:txBody>
        </p:sp>
      </p:grpSp>
      <p:pic>
        <p:nvPicPr>
          <p:cNvPr id="16394" name="Picture 10" descr="http://t2.gstatic.com/images?q=tbn:ANd9GcTfsjtHpUwk5FFS5nKmPxgjg2-D94ht29Ixi8PWeOIKI9FWl2VuPFRXRC9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7263" y="4878235"/>
            <a:ext cx="1841362" cy="1843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772119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大数据的影响</a:t>
            </a:r>
          </a:p>
        </p:txBody>
      </p:sp>
      <p:sp>
        <p:nvSpPr>
          <p:cNvPr id="3" name="内容占位符 2"/>
          <p:cNvSpPr>
            <a:spLocks noGrp="1"/>
          </p:cNvSpPr>
          <p:nvPr>
            <p:ph idx="1"/>
          </p:nvPr>
        </p:nvSpPr>
        <p:spPr/>
        <p:txBody>
          <a:bodyPr>
            <a:normAutofit lnSpcReduction="10000"/>
          </a:bodyPr>
          <a:lstStyle/>
          <a:p>
            <a:pPr fontAlgn="ctr"/>
            <a:r>
              <a:rPr lang="zh-CN" altLang="en-US" dirty="0"/>
              <a:t>埃里克</a:t>
            </a:r>
            <a:r>
              <a:rPr lang="en-US" altLang="zh-CN" dirty="0"/>
              <a:t>-</a:t>
            </a:r>
            <a:r>
              <a:rPr lang="zh-CN" altLang="en-US" dirty="0"/>
              <a:t>布吕诺尔夫松</a:t>
            </a:r>
            <a:r>
              <a:rPr lang="en-US" altLang="zh-CN" dirty="0"/>
              <a:t>(Erik </a:t>
            </a:r>
            <a:r>
              <a:rPr lang="en-US" altLang="zh-CN" dirty="0" err="1"/>
              <a:t>Brynjolfsson</a:t>
            </a:r>
            <a:r>
              <a:rPr lang="en-US" altLang="zh-CN" dirty="0"/>
              <a:t>):</a:t>
            </a:r>
          </a:p>
          <a:p>
            <a:pPr lvl="1" fontAlgn="ctr"/>
            <a:r>
              <a:rPr lang="zh-CN" altLang="en-US" dirty="0"/>
              <a:t>麻省理工学院斯隆管理学院的经济学教授</a:t>
            </a:r>
            <a:endParaRPr lang="en-US" altLang="zh-CN" dirty="0"/>
          </a:p>
          <a:p>
            <a:pPr lvl="1" fontAlgn="ctr"/>
            <a:r>
              <a:rPr lang="zh-CN" altLang="en-US" dirty="0"/>
              <a:t>“大数据” </a:t>
            </a:r>
            <a:r>
              <a:rPr lang="en-US" altLang="zh-CN" dirty="0"/>
              <a:t>VS </a:t>
            </a:r>
            <a:r>
              <a:rPr lang="zh-CN" altLang="en-US" dirty="0"/>
              <a:t>显微镜</a:t>
            </a:r>
            <a:endParaRPr lang="en-US" altLang="zh-CN" dirty="0"/>
          </a:p>
          <a:p>
            <a:pPr lvl="1" fontAlgn="ctr"/>
            <a:r>
              <a:rPr lang="zh-CN" altLang="en-US" dirty="0"/>
              <a:t>“我们能开始变得远为科学化”</a:t>
            </a:r>
            <a:endParaRPr lang="en-US" altLang="zh-CN" dirty="0"/>
          </a:p>
          <a:p>
            <a:pPr fontAlgn="ctr"/>
            <a:r>
              <a:rPr lang="zh-CN" altLang="en-US" dirty="0"/>
              <a:t>基于数据和分析的决策：</a:t>
            </a:r>
            <a:endParaRPr lang="en-US" altLang="zh-CN" dirty="0"/>
          </a:p>
          <a:p>
            <a:pPr lvl="1" fontAlgn="ctr"/>
            <a:r>
              <a:rPr lang="zh-CN" altLang="en-US" dirty="0"/>
              <a:t>逻辑不变性和统计不变性的并存</a:t>
            </a:r>
            <a:endParaRPr lang="en-US" altLang="zh-CN" dirty="0"/>
          </a:p>
          <a:p>
            <a:pPr lvl="1"/>
            <a:r>
              <a:rPr lang="zh-CN" altLang="en-US" dirty="0"/>
              <a:t>并非基于经验和直觉</a:t>
            </a:r>
            <a:endParaRPr lang="en-US" altLang="zh-CN" dirty="0"/>
          </a:p>
          <a:p>
            <a:pPr lvl="1"/>
            <a:r>
              <a:rPr lang="zh-CN" altLang="en-US" dirty="0"/>
              <a:t>“大数据”的预见能力</a:t>
            </a:r>
            <a:endParaRPr lang="en-US" altLang="zh-CN" dirty="0"/>
          </a:p>
          <a:p>
            <a:r>
              <a:rPr lang="zh-CN" altLang="en-US" dirty="0"/>
              <a:t>“大数据”渗透到每个领域</a:t>
            </a:r>
            <a:endParaRPr lang="en-US" altLang="zh-CN" dirty="0"/>
          </a:p>
          <a:p>
            <a:pPr lvl="1"/>
            <a:r>
              <a:rPr lang="zh-CN" altLang="en-US" dirty="0"/>
              <a:t>商业、经济、公共卫生、经济发展和经济预测</a:t>
            </a:r>
            <a:endParaRPr lang="en-US" altLang="zh-CN" dirty="0"/>
          </a:p>
          <a:p>
            <a:pPr lvl="1"/>
            <a:r>
              <a:rPr lang="en-US" altLang="zh-CN" dirty="0"/>
              <a:t>……</a:t>
            </a:r>
            <a:endParaRPr lang="zh-CN" altLang="en-US" dirty="0"/>
          </a:p>
        </p:txBody>
      </p:sp>
      <p:sp>
        <p:nvSpPr>
          <p:cNvPr id="4" name="文本框 3">
            <a:extLst>
              <a:ext uri="{FF2B5EF4-FFF2-40B4-BE49-F238E27FC236}">
                <a16:creationId xmlns:a16="http://schemas.microsoft.com/office/drawing/2014/main" id="{5E002141-FD83-42AA-82D8-AA1723830C13}"/>
              </a:ext>
            </a:extLst>
          </p:cNvPr>
          <p:cNvSpPr txBox="1"/>
          <p:nvPr/>
        </p:nvSpPr>
        <p:spPr>
          <a:xfrm>
            <a:off x="7362614" y="6251786"/>
            <a:ext cx="3332964" cy="369332"/>
          </a:xfrm>
          <a:prstGeom prst="rect">
            <a:avLst/>
          </a:prstGeom>
          <a:noFill/>
        </p:spPr>
        <p:txBody>
          <a:bodyPr wrap="none" rtlCol="0">
            <a:spAutoFit/>
          </a:bodyPr>
          <a:lstStyle/>
          <a:p>
            <a:r>
              <a:rPr lang="en-US" altLang="zh-CN" dirty="0"/>
              <a:t>--</a:t>
            </a:r>
            <a:r>
              <a:rPr lang="zh-CN" altLang="en-US" dirty="0"/>
              <a:t>以下内容摘自</a:t>
            </a:r>
            <a:r>
              <a:rPr lang="en-US" altLang="zh-CN" dirty="0"/>
              <a:t>2012</a:t>
            </a:r>
            <a:r>
              <a:rPr lang="zh-CN" altLang="en-US" dirty="0"/>
              <a:t>年纽约时报</a:t>
            </a:r>
          </a:p>
        </p:txBody>
      </p:sp>
    </p:spTree>
    <p:extLst>
      <p:ext uri="{BB962C8B-B14F-4D97-AF65-F5344CB8AC3E}">
        <p14:creationId xmlns:p14="http://schemas.microsoft.com/office/powerpoint/2010/main" val="39070418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大数据处理的影响力</a:t>
            </a:r>
          </a:p>
        </p:txBody>
      </p:sp>
      <p:sp>
        <p:nvSpPr>
          <p:cNvPr id="3" name="内容占位符 2"/>
          <p:cNvSpPr>
            <a:spLocks noGrp="1"/>
          </p:cNvSpPr>
          <p:nvPr>
            <p:ph idx="1"/>
          </p:nvPr>
        </p:nvSpPr>
        <p:spPr>
          <a:xfrm>
            <a:off x="636693" y="1825625"/>
            <a:ext cx="11040534" cy="4351338"/>
          </a:xfrm>
        </p:spPr>
        <p:txBody>
          <a:bodyPr>
            <a:normAutofit/>
          </a:bodyPr>
          <a:lstStyle/>
          <a:p>
            <a:r>
              <a:rPr lang="zh-CN" altLang="en-US" sz="3600" dirty="0"/>
              <a:t>贾斯汀</a:t>
            </a:r>
            <a:r>
              <a:rPr lang="en-US" altLang="zh-CN" sz="3600" dirty="0"/>
              <a:t>-</a:t>
            </a:r>
            <a:r>
              <a:rPr lang="zh-CN" altLang="en-US" sz="3600" dirty="0"/>
              <a:t>格里莫</a:t>
            </a:r>
            <a:r>
              <a:rPr lang="en-US" altLang="zh-CN" sz="3600" dirty="0"/>
              <a:t>(Justin Grimmer)</a:t>
            </a:r>
            <a:r>
              <a:rPr lang="zh-CN" altLang="en-US" sz="3600" dirty="0"/>
              <a:t>：</a:t>
            </a:r>
            <a:endParaRPr lang="en-US" altLang="zh-CN" sz="3600" dirty="0"/>
          </a:p>
          <a:p>
            <a:pPr lvl="1"/>
            <a:r>
              <a:rPr lang="zh-CN" altLang="en-US" sz="3200" dirty="0"/>
              <a:t>政治科学家，</a:t>
            </a:r>
            <a:r>
              <a:rPr lang="en-US" altLang="zh-CN" sz="3200" dirty="0"/>
              <a:t>28</a:t>
            </a:r>
            <a:r>
              <a:rPr lang="zh-CN" altLang="en-US" sz="3200" dirty="0"/>
              <a:t>岁，斯坦福大学助理教授</a:t>
            </a:r>
            <a:endParaRPr lang="en-US" altLang="zh-CN" sz="3200" dirty="0"/>
          </a:p>
          <a:p>
            <a:pPr lvl="1"/>
            <a:r>
              <a:rPr lang="zh-CN" altLang="en-US" sz="3200" dirty="0"/>
              <a:t>他的研究报告将数学与政治科学联系起来：</a:t>
            </a:r>
            <a:endParaRPr lang="en-US" altLang="zh-CN" sz="3200" dirty="0"/>
          </a:p>
          <a:p>
            <a:pPr lvl="2"/>
            <a:r>
              <a:rPr lang="zh-CN" altLang="en-US" sz="2800" dirty="0"/>
              <a:t>看到了“一个机会，原因是</a:t>
            </a:r>
            <a:r>
              <a:rPr lang="zh-CN" altLang="en-US" sz="2800" dirty="0">
                <a:solidFill>
                  <a:srgbClr val="FF0000"/>
                </a:solidFill>
              </a:rPr>
              <a:t>纪律</a:t>
            </a:r>
            <a:r>
              <a:rPr lang="zh-CN" altLang="en-US" sz="2800" dirty="0"/>
              <a:t>正日益变得数据密集化”</a:t>
            </a:r>
            <a:endParaRPr lang="en-US" altLang="zh-CN" sz="2800" dirty="0"/>
          </a:p>
          <a:p>
            <a:pPr lvl="1"/>
            <a:r>
              <a:rPr lang="zh-CN" altLang="en-US" sz="3200" dirty="0"/>
              <a:t>研究的内容涉及对博客文章、国会演讲和新闻稿进行计算机自动化分析等，希望藉此洞察政治观点是如何传播的</a:t>
            </a:r>
          </a:p>
        </p:txBody>
      </p:sp>
      <p:sp>
        <p:nvSpPr>
          <p:cNvPr id="4" name="文本框 3">
            <a:extLst>
              <a:ext uri="{FF2B5EF4-FFF2-40B4-BE49-F238E27FC236}">
                <a16:creationId xmlns:a16="http://schemas.microsoft.com/office/drawing/2014/main" id="{0EEB3E21-A598-4E4A-9DEA-64B379C553AF}"/>
              </a:ext>
            </a:extLst>
          </p:cNvPr>
          <p:cNvSpPr txBox="1"/>
          <p:nvPr/>
        </p:nvSpPr>
        <p:spPr>
          <a:xfrm>
            <a:off x="6366934" y="5554133"/>
            <a:ext cx="3332964" cy="369332"/>
          </a:xfrm>
          <a:prstGeom prst="rect">
            <a:avLst/>
          </a:prstGeom>
          <a:noFill/>
        </p:spPr>
        <p:txBody>
          <a:bodyPr wrap="none" rtlCol="0">
            <a:spAutoFit/>
          </a:bodyPr>
          <a:lstStyle/>
          <a:p>
            <a:r>
              <a:rPr lang="en-US" altLang="zh-CN" dirty="0"/>
              <a:t>--</a:t>
            </a:r>
            <a:r>
              <a:rPr lang="zh-CN" altLang="en-US" dirty="0"/>
              <a:t>以下内容摘自</a:t>
            </a:r>
            <a:r>
              <a:rPr lang="en-US" altLang="zh-CN" dirty="0"/>
              <a:t>2012</a:t>
            </a:r>
            <a:r>
              <a:rPr lang="zh-CN" altLang="en-US" dirty="0"/>
              <a:t>年纽约时报</a:t>
            </a:r>
          </a:p>
        </p:txBody>
      </p:sp>
    </p:spTree>
    <p:extLst>
      <p:ext uri="{BB962C8B-B14F-4D97-AF65-F5344CB8AC3E}">
        <p14:creationId xmlns:p14="http://schemas.microsoft.com/office/powerpoint/2010/main" val="25776370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大数据处理的影响力</a:t>
            </a:r>
          </a:p>
        </p:txBody>
      </p:sp>
      <p:sp>
        <p:nvSpPr>
          <p:cNvPr id="3" name="内容占位符 2"/>
          <p:cNvSpPr>
            <a:spLocks noGrp="1"/>
          </p:cNvSpPr>
          <p:nvPr>
            <p:ph idx="1"/>
          </p:nvPr>
        </p:nvSpPr>
        <p:spPr/>
        <p:txBody>
          <a:bodyPr>
            <a:normAutofit/>
          </a:bodyPr>
          <a:lstStyle/>
          <a:p>
            <a:r>
              <a:rPr lang="zh-CN" altLang="en-US" dirty="0"/>
              <a:t>加里</a:t>
            </a:r>
            <a:r>
              <a:rPr lang="en-US" altLang="zh-CN" dirty="0"/>
              <a:t>-</a:t>
            </a:r>
            <a:r>
              <a:rPr lang="zh-CN" altLang="en-US" dirty="0"/>
              <a:t>金</a:t>
            </a:r>
            <a:r>
              <a:rPr lang="en-US" altLang="zh-CN" dirty="0"/>
              <a:t>(Gary King)</a:t>
            </a:r>
            <a:r>
              <a:rPr lang="zh-CN" altLang="en-US" dirty="0"/>
              <a:t>：</a:t>
            </a:r>
            <a:endParaRPr lang="en-US" altLang="zh-CN" dirty="0"/>
          </a:p>
          <a:p>
            <a:pPr lvl="1"/>
            <a:r>
              <a:rPr lang="zh-CN" altLang="en-US" dirty="0"/>
              <a:t>哈佛大学量化社会科学学院院长</a:t>
            </a:r>
            <a:endParaRPr lang="en-US" altLang="zh-CN" dirty="0"/>
          </a:p>
          <a:p>
            <a:pPr lvl="1"/>
            <a:r>
              <a:rPr lang="zh-CN" altLang="en-US" dirty="0"/>
              <a:t>“这是一种革命，我们确实正在进行这场革命，庞大的新数据来源所带来的量化转变将在学术界、企业界和政界中迅速蔓延开来。没有哪个领域不会受到影响。”</a:t>
            </a:r>
          </a:p>
          <a:p>
            <a:r>
              <a:rPr lang="zh-CN" altLang="en-US" dirty="0"/>
              <a:t>科学和体育、广告和公共卫生众多领域</a:t>
            </a:r>
            <a:endParaRPr lang="en-US" altLang="zh-CN" dirty="0"/>
          </a:p>
          <a:p>
            <a:pPr lvl="1"/>
            <a:r>
              <a:rPr lang="zh-CN" altLang="en-US" dirty="0"/>
              <a:t>朝着数据驱动型的发现和决策的方向发生转变</a:t>
            </a:r>
            <a:endParaRPr lang="en-US" altLang="zh-CN" dirty="0"/>
          </a:p>
        </p:txBody>
      </p:sp>
      <p:sp>
        <p:nvSpPr>
          <p:cNvPr id="4" name="文本框 3">
            <a:extLst>
              <a:ext uri="{FF2B5EF4-FFF2-40B4-BE49-F238E27FC236}">
                <a16:creationId xmlns:a16="http://schemas.microsoft.com/office/drawing/2014/main" id="{3B28E437-E1F3-456F-8116-E2E1A2F2B92B}"/>
              </a:ext>
            </a:extLst>
          </p:cNvPr>
          <p:cNvSpPr txBox="1"/>
          <p:nvPr/>
        </p:nvSpPr>
        <p:spPr>
          <a:xfrm>
            <a:off x="6976534" y="5662506"/>
            <a:ext cx="3332964" cy="369332"/>
          </a:xfrm>
          <a:prstGeom prst="rect">
            <a:avLst/>
          </a:prstGeom>
          <a:noFill/>
        </p:spPr>
        <p:txBody>
          <a:bodyPr wrap="none" rtlCol="0">
            <a:spAutoFit/>
          </a:bodyPr>
          <a:lstStyle/>
          <a:p>
            <a:r>
              <a:rPr lang="en-US" altLang="zh-CN" dirty="0"/>
              <a:t>--</a:t>
            </a:r>
            <a:r>
              <a:rPr lang="zh-CN" altLang="en-US" dirty="0"/>
              <a:t>以下内容摘自</a:t>
            </a:r>
            <a:r>
              <a:rPr lang="en-US" altLang="zh-CN" dirty="0"/>
              <a:t>2012</a:t>
            </a:r>
            <a:r>
              <a:rPr lang="zh-CN" altLang="en-US" dirty="0"/>
              <a:t>年纽约时报</a:t>
            </a:r>
          </a:p>
        </p:txBody>
      </p:sp>
    </p:spTree>
    <p:extLst>
      <p:ext uri="{BB962C8B-B14F-4D97-AF65-F5344CB8AC3E}">
        <p14:creationId xmlns:p14="http://schemas.microsoft.com/office/powerpoint/2010/main" val="37774422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数据至上的回报</a:t>
            </a:r>
          </a:p>
        </p:txBody>
      </p:sp>
      <p:sp>
        <p:nvSpPr>
          <p:cNvPr id="3" name="内容占位符 2"/>
          <p:cNvSpPr>
            <a:spLocks noGrp="1"/>
          </p:cNvSpPr>
          <p:nvPr>
            <p:ph idx="1"/>
          </p:nvPr>
        </p:nvSpPr>
        <p:spPr/>
        <p:txBody>
          <a:bodyPr>
            <a:normAutofit/>
          </a:bodyPr>
          <a:lstStyle/>
          <a:p>
            <a:pPr fontAlgn="ctr"/>
            <a:r>
              <a:rPr lang="zh-CN" altLang="en-US" dirty="0"/>
              <a:t>迈克尔</a:t>
            </a:r>
            <a:r>
              <a:rPr lang="en-US" altLang="zh-CN" dirty="0"/>
              <a:t>-</a:t>
            </a:r>
            <a:r>
              <a:rPr lang="zh-CN" altLang="en-US" dirty="0"/>
              <a:t>刘易斯</a:t>
            </a:r>
            <a:r>
              <a:rPr lang="en-US" altLang="zh-CN" dirty="0"/>
              <a:t>(Michael Lewis)</a:t>
            </a:r>
          </a:p>
          <a:p>
            <a:pPr lvl="1" fontAlgn="ctr"/>
            <a:r>
              <a:rPr lang="en-US" altLang="zh-CN" dirty="0"/>
              <a:t>《</a:t>
            </a:r>
            <a:r>
              <a:rPr lang="zh-CN" altLang="en-US" dirty="0"/>
              <a:t>点球成金</a:t>
            </a:r>
            <a:r>
              <a:rPr lang="en-US" altLang="zh-CN" dirty="0"/>
              <a:t>》(</a:t>
            </a:r>
            <a:r>
              <a:rPr lang="en-US" altLang="zh-CN" dirty="0" err="1"/>
              <a:t>Moneyball</a:t>
            </a:r>
            <a:r>
              <a:rPr lang="en-US" altLang="zh-CN" dirty="0"/>
              <a:t>)</a:t>
            </a:r>
            <a:r>
              <a:rPr lang="zh-CN" altLang="en-US" dirty="0"/>
              <a:t>，</a:t>
            </a:r>
            <a:r>
              <a:rPr lang="en-US" altLang="zh-CN" dirty="0"/>
              <a:t>2003</a:t>
            </a:r>
            <a:r>
              <a:rPr lang="zh-CN" altLang="en-US" dirty="0"/>
              <a:t>年。</a:t>
            </a:r>
            <a:endParaRPr lang="en-US" altLang="zh-CN" dirty="0"/>
          </a:p>
          <a:p>
            <a:pPr lvl="1" fontAlgn="ctr"/>
            <a:r>
              <a:rPr lang="zh-CN" altLang="en-US" dirty="0"/>
              <a:t>奥克兰运动家队寻找</a:t>
            </a:r>
            <a:r>
              <a:rPr lang="en-US" altLang="zh-CN" dirty="0"/>
              <a:t>”</a:t>
            </a:r>
            <a:r>
              <a:rPr lang="zh-CN" altLang="en-US" dirty="0"/>
              <a:t>被评价过低</a:t>
            </a:r>
            <a:r>
              <a:rPr lang="en-US" altLang="zh-CN" dirty="0"/>
              <a:t>”</a:t>
            </a:r>
            <a:r>
              <a:rPr lang="zh-CN" altLang="en-US" dirty="0"/>
              <a:t>的棒球手</a:t>
            </a:r>
            <a:endParaRPr lang="en-US" altLang="zh-CN" dirty="0"/>
          </a:p>
          <a:p>
            <a:pPr lvl="1" fontAlgn="ctr"/>
            <a:r>
              <a:rPr lang="zh-CN" altLang="en-US" dirty="0"/>
              <a:t>经过分析的数据和晦涩难解的棒球统计学</a:t>
            </a:r>
            <a:endParaRPr lang="en-US" altLang="zh-CN" dirty="0"/>
          </a:p>
          <a:p>
            <a:pPr fontAlgn="ctr"/>
            <a:r>
              <a:rPr lang="zh-CN" altLang="en-US" dirty="0"/>
              <a:t>深度的数据分析成为棒球领域中的标准，广泛应用于各类体育项目中！</a:t>
            </a:r>
          </a:p>
        </p:txBody>
      </p:sp>
      <p:sp>
        <p:nvSpPr>
          <p:cNvPr id="4" name="文本框 3">
            <a:extLst>
              <a:ext uri="{FF2B5EF4-FFF2-40B4-BE49-F238E27FC236}">
                <a16:creationId xmlns:a16="http://schemas.microsoft.com/office/drawing/2014/main" id="{511E59D8-4B85-4FF4-A257-A62731729C1D}"/>
              </a:ext>
            </a:extLst>
          </p:cNvPr>
          <p:cNvSpPr txBox="1"/>
          <p:nvPr/>
        </p:nvSpPr>
        <p:spPr>
          <a:xfrm>
            <a:off x="6366934" y="5554133"/>
            <a:ext cx="3332964" cy="369332"/>
          </a:xfrm>
          <a:prstGeom prst="rect">
            <a:avLst/>
          </a:prstGeom>
          <a:noFill/>
        </p:spPr>
        <p:txBody>
          <a:bodyPr wrap="none" rtlCol="0">
            <a:spAutoFit/>
          </a:bodyPr>
          <a:lstStyle/>
          <a:p>
            <a:r>
              <a:rPr lang="en-US" altLang="zh-CN" dirty="0"/>
              <a:t>--</a:t>
            </a:r>
            <a:r>
              <a:rPr lang="zh-CN" altLang="en-US" dirty="0"/>
              <a:t>以下内容摘自</a:t>
            </a:r>
            <a:r>
              <a:rPr lang="en-US" altLang="zh-CN" dirty="0"/>
              <a:t>2012</a:t>
            </a:r>
            <a:r>
              <a:rPr lang="zh-CN" altLang="en-US" dirty="0"/>
              <a:t>年纽约时报</a:t>
            </a:r>
          </a:p>
        </p:txBody>
      </p:sp>
    </p:spTree>
    <p:extLst>
      <p:ext uri="{BB962C8B-B14F-4D97-AF65-F5344CB8AC3E}">
        <p14:creationId xmlns:p14="http://schemas.microsoft.com/office/powerpoint/2010/main" val="33974373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29705" y="277407"/>
            <a:ext cx="8229600" cy="1143000"/>
          </a:xfrm>
        </p:spPr>
        <p:txBody>
          <a:bodyPr/>
          <a:lstStyle/>
          <a:p>
            <a:r>
              <a:rPr lang="zh-CN" altLang="en-US" dirty="0"/>
              <a:t>大数据特征及其应对需求</a:t>
            </a:r>
          </a:p>
        </p:txBody>
      </p:sp>
      <p:grpSp>
        <p:nvGrpSpPr>
          <p:cNvPr id="3" name="组合 2"/>
          <p:cNvGrpSpPr/>
          <p:nvPr/>
        </p:nvGrpSpPr>
        <p:grpSpPr>
          <a:xfrm>
            <a:off x="2063552" y="1556793"/>
            <a:ext cx="8208912" cy="4808489"/>
            <a:chOff x="2339752" y="1844824"/>
            <a:chExt cx="5760640" cy="3884181"/>
          </a:xfrm>
        </p:grpSpPr>
        <p:cxnSp>
          <p:nvCxnSpPr>
            <p:cNvPr id="8" name="直接箭头连接符 7"/>
            <p:cNvCxnSpPr/>
            <p:nvPr/>
          </p:nvCxnSpPr>
          <p:spPr>
            <a:xfrm flipV="1">
              <a:off x="4211960" y="2204864"/>
              <a:ext cx="0" cy="1800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4211960" y="4005064"/>
              <a:ext cx="201622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2987824" y="4005064"/>
              <a:ext cx="1224136" cy="11521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491880" y="1907540"/>
              <a:ext cx="936104" cy="298337"/>
            </a:xfrm>
            <a:prstGeom prst="rect">
              <a:avLst/>
            </a:prstGeom>
            <a:noFill/>
          </p:spPr>
          <p:txBody>
            <a:bodyPr wrap="square" rtlCol="0">
              <a:spAutoFit/>
            </a:bodyPr>
            <a:lstStyle/>
            <a:p>
              <a:r>
                <a:rPr lang="en-US" altLang="zh-CN" dirty="0"/>
                <a:t>Volume</a:t>
              </a:r>
              <a:endParaRPr lang="zh-CN" altLang="en-US" dirty="0"/>
            </a:p>
          </p:txBody>
        </p:sp>
        <p:grpSp>
          <p:nvGrpSpPr>
            <p:cNvPr id="18" name="组合 17"/>
            <p:cNvGrpSpPr/>
            <p:nvPr/>
          </p:nvGrpSpPr>
          <p:grpSpPr>
            <a:xfrm>
              <a:off x="3779912" y="3491716"/>
              <a:ext cx="504056" cy="298337"/>
              <a:chOff x="3779912" y="3356992"/>
              <a:chExt cx="504056" cy="298337"/>
            </a:xfrm>
          </p:grpSpPr>
          <p:cxnSp>
            <p:nvCxnSpPr>
              <p:cNvPr id="16" name="直接连接符 15"/>
              <p:cNvCxnSpPr/>
              <p:nvPr/>
            </p:nvCxnSpPr>
            <p:spPr>
              <a:xfrm>
                <a:off x="4139952" y="3573016"/>
                <a:ext cx="1440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779912" y="3356992"/>
                <a:ext cx="230832" cy="298337"/>
              </a:xfrm>
              <a:prstGeom prst="rect">
                <a:avLst/>
              </a:prstGeom>
              <a:noFill/>
            </p:spPr>
            <p:txBody>
              <a:bodyPr wrap="none" rtlCol="0">
                <a:spAutoFit/>
              </a:bodyPr>
              <a:lstStyle/>
              <a:p>
                <a:r>
                  <a:rPr lang="en-US" altLang="zh-CN" dirty="0"/>
                  <a:t>K</a:t>
                </a:r>
                <a:endParaRPr lang="zh-CN" altLang="en-US" dirty="0"/>
              </a:p>
            </p:txBody>
          </p:sp>
        </p:grpSp>
        <p:grpSp>
          <p:nvGrpSpPr>
            <p:cNvPr id="19" name="组合 18"/>
            <p:cNvGrpSpPr/>
            <p:nvPr/>
          </p:nvGrpSpPr>
          <p:grpSpPr>
            <a:xfrm>
              <a:off x="3779912" y="3203684"/>
              <a:ext cx="504056" cy="298337"/>
              <a:chOff x="3779912" y="3356992"/>
              <a:chExt cx="504056" cy="298337"/>
            </a:xfrm>
          </p:grpSpPr>
          <p:cxnSp>
            <p:nvCxnSpPr>
              <p:cNvPr id="20" name="直接连接符 19"/>
              <p:cNvCxnSpPr/>
              <p:nvPr/>
            </p:nvCxnSpPr>
            <p:spPr>
              <a:xfrm>
                <a:off x="4139952" y="3573016"/>
                <a:ext cx="1440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779912" y="3356992"/>
                <a:ext cx="261206" cy="298337"/>
              </a:xfrm>
              <a:prstGeom prst="rect">
                <a:avLst/>
              </a:prstGeom>
              <a:noFill/>
            </p:spPr>
            <p:txBody>
              <a:bodyPr wrap="none" rtlCol="0">
                <a:spAutoFit/>
              </a:bodyPr>
              <a:lstStyle/>
              <a:p>
                <a:r>
                  <a:rPr lang="en-US" altLang="zh-CN" dirty="0"/>
                  <a:t>M</a:t>
                </a:r>
                <a:endParaRPr lang="zh-CN" altLang="en-US" dirty="0"/>
              </a:p>
            </p:txBody>
          </p:sp>
        </p:grpSp>
        <p:grpSp>
          <p:nvGrpSpPr>
            <p:cNvPr id="22" name="组合 21"/>
            <p:cNvGrpSpPr/>
            <p:nvPr/>
          </p:nvGrpSpPr>
          <p:grpSpPr>
            <a:xfrm>
              <a:off x="3779912" y="2915652"/>
              <a:ext cx="504056" cy="298337"/>
              <a:chOff x="3779912" y="3356992"/>
              <a:chExt cx="504056" cy="298337"/>
            </a:xfrm>
          </p:grpSpPr>
          <p:cxnSp>
            <p:nvCxnSpPr>
              <p:cNvPr id="23" name="直接连接符 22"/>
              <p:cNvCxnSpPr/>
              <p:nvPr/>
            </p:nvCxnSpPr>
            <p:spPr>
              <a:xfrm>
                <a:off x="4139952" y="3573016"/>
                <a:ext cx="1440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779912" y="3356992"/>
                <a:ext cx="234208" cy="298337"/>
              </a:xfrm>
              <a:prstGeom prst="rect">
                <a:avLst/>
              </a:prstGeom>
              <a:noFill/>
            </p:spPr>
            <p:txBody>
              <a:bodyPr wrap="none" rtlCol="0">
                <a:spAutoFit/>
              </a:bodyPr>
              <a:lstStyle/>
              <a:p>
                <a:r>
                  <a:rPr lang="en-US" altLang="zh-CN" dirty="0"/>
                  <a:t>G</a:t>
                </a:r>
                <a:endParaRPr lang="zh-CN" altLang="en-US" dirty="0"/>
              </a:p>
            </p:txBody>
          </p:sp>
        </p:grpSp>
        <p:grpSp>
          <p:nvGrpSpPr>
            <p:cNvPr id="25" name="组合 24"/>
            <p:cNvGrpSpPr/>
            <p:nvPr/>
          </p:nvGrpSpPr>
          <p:grpSpPr>
            <a:xfrm>
              <a:off x="3779912" y="2627620"/>
              <a:ext cx="504056" cy="298337"/>
              <a:chOff x="3779912" y="3356992"/>
              <a:chExt cx="504056" cy="298337"/>
            </a:xfrm>
          </p:grpSpPr>
          <p:cxnSp>
            <p:nvCxnSpPr>
              <p:cNvPr id="26" name="直接连接符 25"/>
              <p:cNvCxnSpPr/>
              <p:nvPr/>
            </p:nvCxnSpPr>
            <p:spPr>
              <a:xfrm>
                <a:off x="4139952" y="3573016"/>
                <a:ext cx="1440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779912" y="3356992"/>
                <a:ext cx="208334" cy="298337"/>
              </a:xfrm>
              <a:prstGeom prst="rect">
                <a:avLst/>
              </a:prstGeom>
              <a:noFill/>
            </p:spPr>
            <p:txBody>
              <a:bodyPr wrap="none" rtlCol="0">
                <a:spAutoFit/>
              </a:bodyPr>
              <a:lstStyle/>
              <a:p>
                <a:r>
                  <a:rPr lang="en-US" altLang="zh-CN" dirty="0"/>
                  <a:t>T</a:t>
                </a:r>
                <a:endParaRPr lang="zh-CN" altLang="en-US" dirty="0"/>
              </a:p>
            </p:txBody>
          </p:sp>
        </p:grpSp>
        <p:grpSp>
          <p:nvGrpSpPr>
            <p:cNvPr id="28" name="组合 27"/>
            <p:cNvGrpSpPr/>
            <p:nvPr/>
          </p:nvGrpSpPr>
          <p:grpSpPr>
            <a:xfrm>
              <a:off x="3779912" y="2348880"/>
              <a:ext cx="504056" cy="298337"/>
              <a:chOff x="3779912" y="3356992"/>
              <a:chExt cx="504056" cy="298337"/>
            </a:xfrm>
          </p:grpSpPr>
          <p:cxnSp>
            <p:nvCxnSpPr>
              <p:cNvPr id="29" name="直接连接符 28"/>
              <p:cNvCxnSpPr/>
              <p:nvPr/>
            </p:nvCxnSpPr>
            <p:spPr>
              <a:xfrm>
                <a:off x="4139952" y="3573016"/>
                <a:ext cx="1440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779912" y="3356992"/>
                <a:ext cx="220709" cy="298337"/>
              </a:xfrm>
              <a:prstGeom prst="rect">
                <a:avLst/>
              </a:prstGeom>
              <a:noFill/>
            </p:spPr>
            <p:txBody>
              <a:bodyPr wrap="none" rtlCol="0">
                <a:spAutoFit/>
              </a:bodyPr>
              <a:lstStyle/>
              <a:p>
                <a:r>
                  <a:rPr lang="en-US" altLang="zh-CN" dirty="0"/>
                  <a:t>P</a:t>
                </a:r>
                <a:endParaRPr lang="zh-CN" altLang="en-US" dirty="0"/>
              </a:p>
            </p:txBody>
          </p:sp>
        </p:grpSp>
        <p:grpSp>
          <p:nvGrpSpPr>
            <p:cNvPr id="34" name="组合 33"/>
            <p:cNvGrpSpPr/>
            <p:nvPr/>
          </p:nvGrpSpPr>
          <p:grpSpPr>
            <a:xfrm>
              <a:off x="4211960" y="3933056"/>
              <a:ext cx="381571" cy="392631"/>
              <a:chOff x="4211960" y="3933056"/>
              <a:chExt cx="381571" cy="392631"/>
            </a:xfrm>
          </p:grpSpPr>
          <p:cxnSp>
            <p:nvCxnSpPr>
              <p:cNvPr id="32" name="直接连接符 31"/>
              <p:cNvCxnSpPr/>
              <p:nvPr/>
            </p:nvCxnSpPr>
            <p:spPr>
              <a:xfrm>
                <a:off x="4499992" y="3933056"/>
                <a:ext cx="0"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211960" y="4077072"/>
                <a:ext cx="381571" cy="248615"/>
              </a:xfrm>
              <a:prstGeom prst="rect">
                <a:avLst/>
              </a:prstGeom>
              <a:noFill/>
            </p:spPr>
            <p:txBody>
              <a:bodyPr wrap="none" rtlCol="0">
                <a:spAutoFit/>
              </a:bodyPr>
              <a:lstStyle/>
              <a:p>
                <a:r>
                  <a:rPr lang="zh-CN" altLang="en-US" sz="1400" dirty="0"/>
                  <a:t>文字</a:t>
                </a:r>
              </a:p>
            </p:txBody>
          </p:sp>
        </p:grpSp>
        <p:grpSp>
          <p:nvGrpSpPr>
            <p:cNvPr id="35" name="组合 34"/>
            <p:cNvGrpSpPr/>
            <p:nvPr/>
          </p:nvGrpSpPr>
          <p:grpSpPr>
            <a:xfrm>
              <a:off x="4572000" y="3573016"/>
              <a:ext cx="381571" cy="504056"/>
              <a:chOff x="4283968" y="3573016"/>
              <a:chExt cx="381571" cy="504056"/>
            </a:xfrm>
          </p:grpSpPr>
          <p:cxnSp>
            <p:nvCxnSpPr>
              <p:cNvPr id="36" name="直接连接符 35"/>
              <p:cNvCxnSpPr/>
              <p:nvPr/>
            </p:nvCxnSpPr>
            <p:spPr>
              <a:xfrm>
                <a:off x="4499992" y="3933056"/>
                <a:ext cx="0"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283968" y="3573016"/>
                <a:ext cx="381571" cy="248615"/>
              </a:xfrm>
              <a:prstGeom prst="rect">
                <a:avLst/>
              </a:prstGeom>
              <a:noFill/>
            </p:spPr>
            <p:txBody>
              <a:bodyPr wrap="none" rtlCol="0">
                <a:spAutoFit/>
              </a:bodyPr>
              <a:lstStyle/>
              <a:p>
                <a:r>
                  <a:rPr lang="zh-CN" altLang="en-US" sz="1400" dirty="0"/>
                  <a:t>图片</a:t>
                </a:r>
              </a:p>
            </p:txBody>
          </p:sp>
        </p:grpSp>
        <p:grpSp>
          <p:nvGrpSpPr>
            <p:cNvPr id="38" name="组合 37"/>
            <p:cNvGrpSpPr/>
            <p:nvPr/>
          </p:nvGrpSpPr>
          <p:grpSpPr>
            <a:xfrm>
              <a:off x="4788024" y="3933056"/>
              <a:ext cx="381571" cy="392631"/>
              <a:chOff x="4211960" y="3933056"/>
              <a:chExt cx="381571" cy="392631"/>
            </a:xfrm>
          </p:grpSpPr>
          <p:cxnSp>
            <p:nvCxnSpPr>
              <p:cNvPr id="39" name="直接连接符 38"/>
              <p:cNvCxnSpPr/>
              <p:nvPr/>
            </p:nvCxnSpPr>
            <p:spPr>
              <a:xfrm>
                <a:off x="4499992" y="3933056"/>
                <a:ext cx="0"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211960" y="4077072"/>
                <a:ext cx="381571" cy="248615"/>
              </a:xfrm>
              <a:prstGeom prst="rect">
                <a:avLst/>
              </a:prstGeom>
              <a:noFill/>
            </p:spPr>
            <p:txBody>
              <a:bodyPr wrap="none" rtlCol="0">
                <a:spAutoFit/>
              </a:bodyPr>
              <a:lstStyle/>
              <a:p>
                <a:r>
                  <a:rPr lang="zh-CN" altLang="en-US" sz="1400" dirty="0"/>
                  <a:t>音频</a:t>
                </a:r>
              </a:p>
            </p:txBody>
          </p:sp>
        </p:grpSp>
        <p:grpSp>
          <p:nvGrpSpPr>
            <p:cNvPr id="41" name="组合 40"/>
            <p:cNvGrpSpPr/>
            <p:nvPr/>
          </p:nvGrpSpPr>
          <p:grpSpPr>
            <a:xfrm>
              <a:off x="5148064" y="3573016"/>
              <a:ext cx="381571" cy="504056"/>
              <a:chOff x="4283968" y="3573016"/>
              <a:chExt cx="381571" cy="504056"/>
            </a:xfrm>
          </p:grpSpPr>
          <p:cxnSp>
            <p:nvCxnSpPr>
              <p:cNvPr id="42" name="直接连接符 41"/>
              <p:cNvCxnSpPr/>
              <p:nvPr/>
            </p:nvCxnSpPr>
            <p:spPr>
              <a:xfrm>
                <a:off x="4499992" y="3933056"/>
                <a:ext cx="0"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83968" y="3573016"/>
                <a:ext cx="381571" cy="248615"/>
              </a:xfrm>
              <a:prstGeom prst="rect">
                <a:avLst/>
              </a:prstGeom>
              <a:noFill/>
            </p:spPr>
            <p:txBody>
              <a:bodyPr wrap="none" rtlCol="0">
                <a:spAutoFit/>
              </a:bodyPr>
              <a:lstStyle/>
              <a:p>
                <a:r>
                  <a:rPr lang="zh-CN" altLang="en-US" sz="1400" dirty="0"/>
                  <a:t>视频</a:t>
                </a:r>
              </a:p>
            </p:txBody>
          </p:sp>
        </p:grpSp>
        <p:grpSp>
          <p:nvGrpSpPr>
            <p:cNvPr id="44" name="组合 43"/>
            <p:cNvGrpSpPr/>
            <p:nvPr/>
          </p:nvGrpSpPr>
          <p:grpSpPr>
            <a:xfrm>
              <a:off x="5364088" y="3933056"/>
              <a:ext cx="381571" cy="566661"/>
              <a:chOff x="4211960" y="3933056"/>
              <a:chExt cx="381571" cy="566661"/>
            </a:xfrm>
          </p:grpSpPr>
          <p:cxnSp>
            <p:nvCxnSpPr>
              <p:cNvPr id="45" name="直接连接符 44"/>
              <p:cNvCxnSpPr/>
              <p:nvPr/>
            </p:nvCxnSpPr>
            <p:spPr>
              <a:xfrm>
                <a:off x="4499992" y="3933056"/>
                <a:ext cx="0"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211960" y="4077072"/>
                <a:ext cx="381571" cy="422645"/>
              </a:xfrm>
              <a:prstGeom prst="rect">
                <a:avLst/>
              </a:prstGeom>
              <a:noFill/>
            </p:spPr>
            <p:txBody>
              <a:bodyPr wrap="none" rtlCol="0">
                <a:spAutoFit/>
              </a:bodyPr>
              <a:lstStyle/>
              <a:p>
                <a:r>
                  <a:rPr lang="zh-CN" altLang="en-US" sz="1400" dirty="0"/>
                  <a:t>空间</a:t>
                </a:r>
                <a:endParaRPr lang="en-US" altLang="zh-CN" sz="1400" dirty="0"/>
              </a:p>
              <a:p>
                <a:r>
                  <a:rPr lang="zh-CN" altLang="en-US" sz="1400" dirty="0"/>
                  <a:t>数据</a:t>
                </a:r>
              </a:p>
            </p:txBody>
          </p:sp>
        </p:grpSp>
        <p:sp>
          <p:nvSpPr>
            <p:cNvPr id="55" name="TextBox 54"/>
            <p:cNvSpPr txBox="1"/>
            <p:nvPr/>
          </p:nvSpPr>
          <p:spPr>
            <a:xfrm>
              <a:off x="6228184" y="3573016"/>
              <a:ext cx="1080120" cy="298337"/>
            </a:xfrm>
            <a:prstGeom prst="rect">
              <a:avLst/>
            </a:prstGeom>
            <a:noFill/>
          </p:spPr>
          <p:txBody>
            <a:bodyPr wrap="square" rtlCol="0">
              <a:spAutoFit/>
            </a:bodyPr>
            <a:lstStyle/>
            <a:p>
              <a:r>
                <a:rPr lang="en-US" altLang="zh-CN" dirty="0"/>
                <a:t>Variety</a:t>
              </a:r>
              <a:r>
                <a:rPr lang="zh-CN" altLang="en-US" dirty="0"/>
                <a:t>：</a:t>
              </a:r>
            </a:p>
          </p:txBody>
        </p:sp>
        <p:sp>
          <p:nvSpPr>
            <p:cNvPr id="56" name="TextBox 55"/>
            <p:cNvSpPr txBox="1"/>
            <p:nvPr/>
          </p:nvSpPr>
          <p:spPr>
            <a:xfrm>
              <a:off x="2339752" y="5085184"/>
              <a:ext cx="1080120" cy="298337"/>
            </a:xfrm>
            <a:prstGeom prst="rect">
              <a:avLst/>
            </a:prstGeom>
            <a:noFill/>
          </p:spPr>
          <p:txBody>
            <a:bodyPr wrap="square" rtlCol="0">
              <a:spAutoFit/>
            </a:bodyPr>
            <a:lstStyle/>
            <a:p>
              <a:r>
                <a:rPr lang="en-US" altLang="zh-CN" dirty="0"/>
                <a:t>Velocity</a:t>
              </a:r>
              <a:endParaRPr lang="zh-CN" altLang="en-US" dirty="0"/>
            </a:p>
          </p:txBody>
        </p:sp>
        <p:grpSp>
          <p:nvGrpSpPr>
            <p:cNvPr id="58" name="组合 57"/>
            <p:cNvGrpSpPr/>
            <p:nvPr/>
          </p:nvGrpSpPr>
          <p:grpSpPr>
            <a:xfrm>
              <a:off x="3851920" y="4149080"/>
              <a:ext cx="576064" cy="403664"/>
              <a:chOff x="3347864" y="4653136"/>
              <a:chExt cx="576064" cy="403664"/>
            </a:xfrm>
          </p:grpSpPr>
          <p:cxnSp>
            <p:nvCxnSpPr>
              <p:cNvPr id="51" name="直接连接符 50"/>
              <p:cNvCxnSpPr/>
              <p:nvPr/>
            </p:nvCxnSpPr>
            <p:spPr>
              <a:xfrm>
                <a:off x="3347864" y="4653136"/>
                <a:ext cx="144016"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347864" y="4808185"/>
                <a:ext cx="576064" cy="248615"/>
              </a:xfrm>
              <a:prstGeom prst="rect">
                <a:avLst/>
              </a:prstGeom>
              <a:noFill/>
            </p:spPr>
            <p:txBody>
              <a:bodyPr wrap="square" rtlCol="0">
                <a:spAutoFit/>
              </a:bodyPr>
              <a:lstStyle/>
              <a:p>
                <a:r>
                  <a:rPr lang="zh-CN" altLang="en-US" sz="1400" dirty="0"/>
                  <a:t>定期</a:t>
                </a:r>
              </a:p>
            </p:txBody>
          </p:sp>
        </p:grpSp>
        <p:grpSp>
          <p:nvGrpSpPr>
            <p:cNvPr id="59" name="组合 58"/>
            <p:cNvGrpSpPr/>
            <p:nvPr/>
          </p:nvGrpSpPr>
          <p:grpSpPr>
            <a:xfrm>
              <a:off x="3131840" y="4149080"/>
              <a:ext cx="648072" cy="360040"/>
              <a:chOff x="2843808" y="4437112"/>
              <a:chExt cx="648072" cy="360040"/>
            </a:xfrm>
          </p:grpSpPr>
          <p:cxnSp>
            <p:nvCxnSpPr>
              <p:cNvPr id="60" name="直接连接符 59"/>
              <p:cNvCxnSpPr/>
              <p:nvPr/>
            </p:nvCxnSpPr>
            <p:spPr>
              <a:xfrm>
                <a:off x="3347864" y="4653136"/>
                <a:ext cx="144016"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843808" y="4437112"/>
                <a:ext cx="576064" cy="248615"/>
              </a:xfrm>
              <a:prstGeom prst="rect">
                <a:avLst/>
              </a:prstGeom>
              <a:noFill/>
            </p:spPr>
            <p:txBody>
              <a:bodyPr wrap="square" rtlCol="0">
                <a:spAutoFit/>
              </a:bodyPr>
              <a:lstStyle/>
              <a:p>
                <a:r>
                  <a:rPr lang="zh-CN" altLang="en-US" sz="1400" dirty="0"/>
                  <a:t>随时</a:t>
                </a:r>
              </a:p>
            </p:txBody>
          </p:sp>
        </p:grpSp>
        <p:grpSp>
          <p:nvGrpSpPr>
            <p:cNvPr id="62" name="组合 61"/>
            <p:cNvGrpSpPr/>
            <p:nvPr/>
          </p:nvGrpSpPr>
          <p:grpSpPr>
            <a:xfrm>
              <a:off x="3419872" y="4581128"/>
              <a:ext cx="576064" cy="403664"/>
              <a:chOff x="3347864" y="4653136"/>
              <a:chExt cx="576064" cy="403664"/>
            </a:xfrm>
          </p:grpSpPr>
          <p:cxnSp>
            <p:nvCxnSpPr>
              <p:cNvPr id="63" name="直接连接符 62"/>
              <p:cNvCxnSpPr/>
              <p:nvPr/>
            </p:nvCxnSpPr>
            <p:spPr>
              <a:xfrm>
                <a:off x="3347864" y="4653136"/>
                <a:ext cx="144016"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347864" y="4808185"/>
                <a:ext cx="576064" cy="248615"/>
              </a:xfrm>
              <a:prstGeom prst="rect">
                <a:avLst/>
              </a:prstGeom>
              <a:noFill/>
            </p:spPr>
            <p:txBody>
              <a:bodyPr wrap="square" rtlCol="0">
                <a:spAutoFit/>
              </a:bodyPr>
              <a:lstStyle/>
              <a:p>
                <a:r>
                  <a:rPr lang="zh-CN" altLang="en-US" sz="1400" dirty="0"/>
                  <a:t>间断</a:t>
                </a:r>
              </a:p>
            </p:txBody>
          </p:sp>
        </p:grpSp>
        <p:grpSp>
          <p:nvGrpSpPr>
            <p:cNvPr id="65" name="组合 64"/>
            <p:cNvGrpSpPr/>
            <p:nvPr/>
          </p:nvGrpSpPr>
          <p:grpSpPr>
            <a:xfrm>
              <a:off x="2699792" y="4581128"/>
              <a:ext cx="648072" cy="360040"/>
              <a:chOff x="2843808" y="4437112"/>
              <a:chExt cx="648072" cy="360040"/>
            </a:xfrm>
          </p:grpSpPr>
          <p:cxnSp>
            <p:nvCxnSpPr>
              <p:cNvPr id="66" name="直接连接符 65"/>
              <p:cNvCxnSpPr/>
              <p:nvPr/>
            </p:nvCxnSpPr>
            <p:spPr>
              <a:xfrm>
                <a:off x="3347864" y="4653136"/>
                <a:ext cx="144016" cy="1440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843808" y="4437112"/>
                <a:ext cx="576064" cy="248615"/>
              </a:xfrm>
              <a:prstGeom prst="rect">
                <a:avLst/>
              </a:prstGeom>
              <a:noFill/>
            </p:spPr>
            <p:txBody>
              <a:bodyPr wrap="square" rtlCol="0">
                <a:spAutoFit/>
              </a:bodyPr>
              <a:lstStyle/>
              <a:p>
                <a:r>
                  <a:rPr lang="zh-CN" altLang="en-US" sz="1400" dirty="0"/>
                  <a:t>连续</a:t>
                </a:r>
              </a:p>
            </p:txBody>
          </p:sp>
        </p:grpSp>
        <p:sp>
          <p:nvSpPr>
            <p:cNvPr id="68" name="TextBox 67"/>
            <p:cNvSpPr txBox="1"/>
            <p:nvPr/>
          </p:nvSpPr>
          <p:spPr>
            <a:xfrm>
              <a:off x="3203848" y="5157192"/>
              <a:ext cx="2088232" cy="571813"/>
            </a:xfrm>
            <a:prstGeom prst="rect">
              <a:avLst/>
            </a:prstGeom>
            <a:noFill/>
          </p:spPr>
          <p:txBody>
            <a:bodyPr wrap="square" rtlCol="0">
              <a:spAutoFit/>
            </a:bodyPr>
            <a:lstStyle/>
            <a:p>
              <a:r>
                <a:rPr lang="zh-CN" altLang="en-US" sz="2000" dirty="0"/>
                <a:t>有效应对“流”的机理和技术</a:t>
              </a:r>
            </a:p>
          </p:txBody>
        </p:sp>
        <p:sp>
          <p:nvSpPr>
            <p:cNvPr id="69" name="TextBox 68"/>
            <p:cNvSpPr txBox="1"/>
            <p:nvPr/>
          </p:nvSpPr>
          <p:spPr>
            <a:xfrm>
              <a:off x="4427984" y="1844824"/>
              <a:ext cx="1584176" cy="571813"/>
            </a:xfrm>
            <a:prstGeom prst="rect">
              <a:avLst/>
            </a:prstGeom>
            <a:noFill/>
          </p:spPr>
          <p:txBody>
            <a:bodyPr wrap="square" rtlCol="0">
              <a:spAutoFit/>
            </a:bodyPr>
            <a:lstStyle/>
            <a:p>
              <a:r>
                <a:rPr lang="zh-CN" altLang="en-US" sz="2000" dirty="0"/>
                <a:t>有效应对“大”的机理和技术</a:t>
              </a:r>
            </a:p>
          </p:txBody>
        </p:sp>
        <p:sp>
          <p:nvSpPr>
            <p:cNvPr id="70" name="TextBox 69"/>
            <p:cNvSpPr txBox="1"/>
            <p:nvPr/>
          </p:nvSpPr>
          <p:spPr>
            <a:xfrm>
              <a:off x="7055768" y="3284984"/>
              <a:ext cx="1044624" cy="1069042"/>
            </a:xfrm>
            <a:prstGeom prst="rect">
              <a:avLst/>
            </a:prstGeom>
            <a:noFill/>
          </p:spPr>
          <p:txBody>
            <a:bodyPr wrap="square" rtlCol="0">
              <a:spAutoFit/>
            </a:bodyPr>
            <a:lstStyle/>
            <a:p>
              <a:r>
                <a:rPr lang="zh-CN" altLang="en-US" sz="2000" dirty="0"/>
                <a:t>有效应对“非结构化”的机理和技术</a:t>
              </a:r>
            </a:p>
          </p:txBody>
        </p:sp>
      </p:grpSp>
    </p:spTree>
    <p:extLst>
      <p:ext uri="{BB962C8B-B14F-4D97-AF65-F5344CB8AC3E}">
        <p14:creationId xmlns:p14="http://schemas.microsoft.com/office/powerpoint/2010/main" val="4546756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大数据时代</a:t>
            </a:r>
          </a:p>
        </p:txBody>
      </p:sp>
      <p:sp>
        <p:nvSpPr>
          <p:cNvPr id="3" name="内容占位符 2"/>
          <p:cNvSpPr>
            <a:spLocks noGrp="1"/>
          </p:cNvSpPr>
          <p:nvPr>
            <p:ph idx="1"/>
          </p:nvPr>
        </p:nvSpPr>
        <p:spPr/>
        <p:txBody>
          <a:bodyPr/>
          <a:lstStyle/>
          <a:p>
            <a:r>
              <a:rPr lang="zh-CN" altLang="en-US" dirty="0"/>
              <a:t>规律是我们认识自然的重要内容</a:t>
            </a:r>
            <a:endParaRPr lang="en-US" altLang="zh-CN" dirty="0"/>
          </a:p>
          <a:p>
            <a:r>
              <a:rPr lang="zh-CN" altLang="en-US" dirty="0"/>
              <a:t>自然发展的数字化必定导致大数据的到来</a:t>
            </a:r>
            <a:endParaRPr lang="en-US" altLang="zh-CN" dirty="0"/>
          </a:p>
          <a:p>
            <a:r>
              <a:rPr lang="zh-CN" altLang="en-US" dirty="0"/>
              <a:t>计算可以帮助我们从大数据中寻找规律</a:t>
            </a:r>
          </a:p>
        </p:txBody>
      </p:sp>
      <p:sp>
        <p:nvSpPr>
          <p:cNvPr id="4" name="TextBox 3"/>
          <p:cNvSpPr txBox="1"/>
          <p:nvPr/>
        </p:nvSpPr>
        <p:spPr>
          <a:xfrm>
            <a:off x="2135560" y="3933056"/>
            <a:ext cx="7560840" cy="1323439"/>
          </a:xfrm>
          <a:prstGeom prst="rect">
            <a:avLst/>
          </a:prstGeom>
          <a:solidFill>
            <a:schemeClr val="accent4">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zh-CN" altLang="en-US" sz="4000" dirty="0">
                <a:solidFill>
                  <a:srgbClr val="FF0000"/>
                </a:solidFill>
              </a:rPr>
              <a:t>大数据及其处理必将对人类社会发展产生深远的影响</a:t>
            </a:r>
          </a:p>
        </p:txBody>
      </p:sp>
    </p:spTree>
    <p:extLst>
      <p:ext uri="{BB962C8B-B14F-4D97-AF65-F5344CB8AC3E}">
        <p14:creationId xmlns:p14="http://schemas.microsoft.com/office/powerpoint/2010/main" val="5326136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大数据时代</a:t>
            </a:r>
          </a:p>
        </p:txBody>
      </p:sp>
      <p:sp>
        <p:nvSpPr>
          <p:cNvPr id="3" name="内容占位符 2"/>
          <p:cNvSpPr>
            <a:spLocks noGrp="1"/>
          </p:cNvSpPr>
          <p:nvPr>
            <p:ph idx="1"/>
          </p:nvPr>
        </p:nvSpPr>
        <p:spPr/>
        <p:txBody>
          <a:bodyPr/>
          <a:lstStyle/>
          <a:p>
            <a:r>
              <a:rPr lang="zh-CN" altLang="en-US" dirty="0"/>
              <a:t>规律是我们认识自然的重要内容</a:t>
            </a:r>
            <a:endParaRPr lang="en-US" altLang="zh-CN" dirty="0"/>
          </a:p>
          <a:p>
            <a:r>
              <a:rPr lang="zh-CN" altLang="en-US" dirty="0"/>
              <a:t>自然发展的数字化必定导致大数据的到来</a:t>
            </a:r>
            <a:endParaRPr lang="en-US" altLang="zh-CN" dirty="0"/>
          </a:p>
          <a:p>
            <a:r>
              <a:rPr lang="zh-CN" altLang="en-US" dirty="0"/>
              <a:t>计算可以帮助我们从大数据中寻找规律</a:t>
            </a:r>
          </a:p>
        </p:txBody>
      </p:sp>
      <p:sp>
        <p:nvSpPr>
          <p:cNvPr id="4" name="TextBox 3"/>
          <p:cNvSpPr txBox="1"/>
          <p:nvPr/>
        </p:nvSpPr>
        <p:spPr>
          <a:xfrm>
            <a:off x="2063552" y="3933056"/>
            <a:ext cx="7920880" cy="1323439"/>
          </a:xfrm>
          <a:prstGeom prst="rect">
            <a:avLst/>
          </a:prstGeom>
          <a:solidFill>
            <a:schemeClr val="accent4">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zh-CN" altLang="en-US" sz="4000" dirty="0">
                <a:solidFill>
                  <a:srgbClr val="FF0000"/>
                </a:solidFill>
              </a:rPr>
              <a:t>传统的数据科学和计算方法及技术已经难以适应大数据的“</a:t>
            </a:r>
            <a:r>
              <a:rPr lang="en-US" altLang="zh-CN" sz="4000" dirty="0">
                <a:solidFill>
                  <a:srgbClr val="FF0000"/>
                </a:solidFill>
              </a:rPr>
              <a:t>VVVV</a:t>
            </a:r>
            <a:r>
              <a:rPr lang="zh-CN" altLang="en-US" sz="4000" dirty="0">
                <a:solidFill>
                  <a:srgbClr val="FF0000"/>
                </a:solidFill>
              </a:rPr>
              <a:t>”</a:t>
            </a:r>
          </a:p>
        </p:txBody>
      </p:sp>
    </p:spTree>
    <p:extLst>
      <p:ext uri="{BB962C8B-B14F-4D97-AF65-F5344CB8AC3E}">
        <p14:creationId xmlns:p14="http://schemas.microsoft.com/office/powerpoint/2010/main" val="13466225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6DF812-4DEA-4A82-80A7-283DCBF641C5}"/>
              </a:ext>
            </a:extLst>
          </p:cNvPr>
          <p:cNvSpPr>
            <a:spLocks noGrp="1"/>
          </p:cNvSpPr>
          <p:nvPr>
            <p:ph type="title"/>
          </p:nvPr>
        </p:nvSpPr>
        <p:spPr/>
        <p:txBody>
          <a:bodyPr/>
          <a:lstStyle/>
          <a:p>
            <a:r>
              <a:rPr lang="zh-CN" altLang="en-US" dirty="0"/>
              <a:t>人工智能的第三匹马车：高性能计算</a:t>
            </a:r>
          </a:p>
        </p:txBody>
      </p:sp>
      <p:sp>
        <p:nvSpPr>
          <p:cNvPr id="3" name="内容占位符 2">
            <a:extLst>
              <a:ext uri="{FF2B5EF4-FFF2-40B4-BE49-F238E27FC236}">
                <a16:creationId xmlns:a16="http://schemas.microsoft.com/office/drawing/2014/main" id="{8F691829-0697-4D44-B37E-897FE250F2E5}"/>
              </a:ext>
            </a:extLst>
          </p:cNvPr>
          <p:cNvSpPr>
            <a:spLocks noGrp="1"/>
          </p:cNvSpPr>
          <p:nvPr>
            <p:ph idx="1"/>
          </p:nvPr>
        </p:nvSpPr>
        <p:spPr/>
        <p:txBody>
          <a:bodyPr>
            <a:normAutofit/>
          </a:bodyPr>
          <a:lstStyle/>
          <a:p>
            <a:r>
              <a:rPr lang="zh-CN" altLang="en-US" sz="3200" dirty="0"/>
              <a:t>一个小规模深度神经网络</a:t>
            </a:r>
            <a:endParaRPr lang="en-US" altLang="zh-CN" sz="3200" dirty="0"/>
          </a:p>
          <a:p>
            <a:endParaRPr lang="en-US" altLang="zh-CN" sz="3200" dirty="0"/>
          </a:p>
          <a:p>
            <a:endParaRPr lang="en-US" altLang="zh-CN" sz="3200" dirty="0"/>
          </a:p>
          <a:p>
            <a:endParaRPr lang="en-US" altLang="zh-CN" sz="3200" dirty="0"/>
          </a:p>
          <a:p>
            <a:endParaRPr lang="en-US" altLang="zh-CN" sz="3200" dirty="0"/>
          </a:p>
          <a:p>
            <a:endParaRPr lang="en-US" altLang="zh-CN" sz="3200" dirty="0"/>
          </a:p>
        </p:txBody>
      </p:sp>
      <p:pic>
        <p:nvPicPr>
          <p:cNvPr id="3074" name="Picture 2" descr="https://gimg2.baidu.com/image_search/src=http%3A%2F%2Fneuralnetworksanddeeplearning.com%2Fimages%2Ftikz40.png&amp;refer=http%3A%2F%2Fneuralnetworksanddeeplearning.com&amp;app=2002&amp;size=f9999,10000&amp;q=a80&amp;n=0&amp;g=0n&amp;fmt=jpeg?sec=1641171511&amp;t=3b92afae1c9deb3e3265830f1734082d">
            <a:extLst>
              <a:ext uri="{FF2B5EF4-FFF2-40B4-BE49-F238E27FC236}">
                <a16:creationId xmlns:a16="http://schemas.microsoft.com/office/drawing/2014/main" id="{EF404BD7-305E-4DF8-8076-0F9AC277A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066" y="2726741"/>
            <a:ext cx="6717453" cy="3346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145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DDBDF-F6AB-4F1D-BC53-1A55AA6C82DF}"/>
              </a:ext>
            </a:extLst>
          </p:cNvPr>
          <p:cNvSpPr>
            <a:spLocks noGrp="1"/>
          </p:cNvSpPr>
          <p:nvPr>
            <p:ph type="title"/>
          </p:nvPr>
        </p:nvSpPr>
        <p:spPr/>
        <p:txBody>
          <a:bodyPr/>
          <a:lstStyle/>
          <a:p>
            <a:r>
              <a:rPr lang="zh-CN" altLang="en-US" dirty="0"/>
              <a:t>若干典型的深度神经网络</a:t>
            </a:r>
          </a:p>
        </p:txBody>
      </p:sp>
      <p:graphicFrame>
        <p:nvGraphicFramePr>
          <p:cNvPr id="6" name="表格 5">
            <a:extLst>
              <a:ext uri="{FF2B5EF4-FFF2-40B4-BE49-F238E27FC236}">
                <a16:creationId xmlns:a16="http://schemas.microsoft.com/office/drawing/2014/main" id="{EDD6EBB3-2173-493A-BBF4-77820E10B988}"/>
              </a:ext>
            </a:extLst>
          </p:cNvPr>
          <p:cNvGraphicFramePr>
            <a:graphicFrameLocks noGrp="1"/>
          </p:cNvGraphicFramePr>
          <p:nvPr>
            <p:extLst>
              <p:ext uri="{D42A27DB-BD31-4B8C-83A1-F6EECF244321}">
                <p14:modId xmlns:p14="http://schemas.microsoft.com/office/powerpoint/2010/main" val="1732277648"/>
              </p:ext>
            </p:extLst>
          </p:nvPr>
        </p:nvGraphicFramePr>
        <p:xfrm>
          <a:off x="986415" y="2247795"/>
          <a:ext cx="9715452" cy="2885188"/>
        </p:xfrm>
        <a:graphic>
          <a:graphicData uri="http://schemas.openxmlformats.org/drawingml/2006/table">
            <a:tbl>
              <a:tblPr firstRow="1" bandRow="1">
                <a:tableStyleId>{5C22544A-7EE6-4342-B048-85BDC9FD1C3A}</a:tableStyleId>
              </a:tblPr>
              <a:tblGrid>
                <a:gridCol w="2495078">
                  <a:extLst>
                    <a:ext uri="{9D8B030D-6E8A-4147-A177-3AD203B41FA5}">
                      <a16:colId xmlns:a16="http://schemas.microsoft.com/office/drawing/2014/main" val="829772872"/>
                    </a:ext>
                  </a:extLst>
                </a:gridCol>
                <a:gridCol w="1954945">
                  <a:extLst>
                    <a:ext uri="{9D8B030D-6E8A-4147-A177-3AD203B41FA5}">
                      <a16:colId xmlns:a16="http://schemas.microsoft.com/office/drawing/2014/main" val="863938140"/>
                    </a:ext>
                  </a:extLst>
                </a:gridCol>
                <a:gridCol w="2225012">
                  <a:extLst>
                    <a:ext uri="{9D8B030D-6E8A-4147-A177-3AD203B41FA5}">
                      <a16:colId xmlns:a16="http://schemas.microsoft.com/office/drawing/2014/main" val="1323403740"/>
                    </a:ext>
                  </a:extLst>
                </a:gridCol>
                <a:gridCol w="3040417">
                  <a:extLst>
                    <a:ext uri="{9D8B030D-6E8A-4147-A177-3AD203B41FA5}">
                      <a16:colId xmlns:a16="http://schemas.microsoft.com/office/drawing/2014/main" val="4075785310"/>
                    </a:ext>
                  </a:extLst>
                </a:gridCol>
              </a:tblGrid>
              <a:tr h="0">
                <a:tc>
                  <a:txBody>
                    <a:bodyPr/>
                    <a:lstStyle/>
                    <a:p>
                      <a:r>
                        <a:rPr lang="zh-CN" altLang="en-US" sz="2800" dirty="0"/>
                        <a:t>网络名</a:t>
                      </a:r>
                    </a:p>
                  </a:txBody>
                  <a:tcPr/>
                </a:tc>
                <a:tc>
                  <a:txBody>
                    <a:bodyPr/>
                    <a:lstStyle/>
                    <a:p>
                      <a:r>
                        <a:rPr lang="zh-CN" altLang="en-US" sz="2800" dirty="0"/>
                        <a:t>网路层数</a:t>
                      </a:r>
                    </a:p>
                  </a:txBody>
                  <a:tcPr/>
                </a:tc>
                <a:tc>
                  <a:txBody>
                    <a:bodyPr/>
                    <a:lstStyle/>
                    <a:p>
                      <a:r>
                        <a:rPr lang="zh-CN" altLang="en-US" sz="2800" dirty="0"/>
                        <a:t>参数规模</a:t>
                      </a:r>
                    </a:p>
                  </a:txBody>
                  <a:tcPr/>
                </a:tc>
                <a:tc>
                  <a:txBody>
                    <a:bodyPr/>
                    <a:lstStyle/>
                    <a:p>
                      <a:r>
                        <a:rPr lang="zh-CN" altLang="en-US" sz="2800" dirty="0"/>
                        <a:t>算力需求</a:t>
                      </a:r>
                    </a:p>
                  </a:txBody>
                  <a:tcPr/>
                </a:tc>
                <a:extLst>
                  <a:ext uri="{0D108BD9-81ED-4DB2-BD59-A6C34878D82A}">
                    <a16:rowId xmlns:a16="http://schemas.microsoft.com/office/drawing/2014/main" val="1684282795"/>
                  </a:ext>
                </a:extLst>
              </a:tr>
              <a:tr h="591757">
                <a:tc>
                  <a:txBody>
                    <a:bodyPr/>
                    <a:lstStyle/>
                    <a:p>
                      <a:r>
                        <a:rPr lang="en-US" altLang="zh-CN" sz="2800" dirty="0" err="1"/>
                        <a:t>AlexNet</a:t>
                      </a:r>
                      <a:endParaRPr lang="zh-CN" altLang="en-US" sz="2800" dirty="0"/>
                    </a:p>
                  </a:txBody>
                  <a:tcPr/>
                </a:tc>
                <a:tc>
                  <a:txBody>
                    <a:bodyPr/>
                    <a:lstStyle/>
                    <a:p>
                      <a:r>
                        <a:rPr lang="en-US" altLang="zh-CN" sz="2800" dirty="0"/>
                        <a:t>8</a:t>
                      </a:r>
                      <a:endParaRPr lang="zh-CN" altLang="en-US" sz="2800" dirty="0"/>
                    </a:p>
                  </a:txBody>
                  <a:tcPr/>
                </a:tc>
                <a:tc>
                  <a:txBody>
                    <a:bodyPr/>
                    <a:lstStyle/>
                    <a:p>
                      <a:r>
                        <a:rPr lang="en-US" altLang="zh-CN" sz="2800" dirty="0"/>
                        <a:t>60M</a:t>
                      </a:r>
                      <a:endParaRPr lang="zh-CN" altLang="en-US" sz="2800" dirty="0"/>
                    </a:p>
                  </a:txBody>
                  <a:tcPr/>
                </a:tc>
                <a:tc>
                  <a:txBody>
                    <a:bodyPr/>
                    <a:lstStyle/>
                    <a:p>
                      <a:r>
                        <a:rPr lang="en-US" altLang="zh-CN" sz="2800" dirty="0"/>
                        <a:t>725M FLOPs</a:t>
                      </a:r>
                      <a:endParaRPr lang="zh-CN" altLang="en-US" sz="2800" dirty="0"/>
                    </a:p>
                  </a:txBody>
                  <a:tcPr/>
                </a:tc>
                <a:extLst>
                  <a:ext uri="{0D108BD9-81ED-4DB2-BD59-A6C34878D82A}">
                    <a16:rowId xmlns:a16="http://schemas.microsoft.com/office/drawing/2014/main" val="2084837750"/>
                  </a:ext>
                </a:extLst>
              </a:tr>
              <a:tr h="591757">
                <a:tc>
                  <a:txBody>
                    <a:bodyPr/>
                    <a:lstStyle/>
                    <a:p>
                      <a:r>
                        <a:rPr lang="en-US" altLang="zh-CN" sz="2800" dirty="0"/>
                        <a:t>VGG-19</a:t>
                      </a:r>
                      <a:endParaRPr lang="zh-CN" altLang="en-US" sz="2800" dirty="0"/>
                    </a:p>
                  </a:txBody>
                  <a:tcPr/>
                </a:tc>
                <a:tc>
                  <a:txBody>
                    <a:bodyPr/>
                    <a:lstStyle/>
                    <a:p>
                      <a:r>
                        <a:rPr lang="en-US" altLang="zh-CN" sz="2800" dirty="0"/>
                        <a:t>19</a:t>
                      </a:r>
                      <a:endParaRPr lang="zh-CN" altLang="en-US" sz="2800" dirty="0"/>
                    </a:p>
                  </a:txBody>
                  <a:tcPr/>
                </a:tc>
                <a:tc>
                  <a:txBody>
                    <a:bodyPr/>
                    <a:lstStyle/>
                    <a:p>
                      <a:r>
                        <a:rPr lang="en-US" altLang="zh-CN" sz="2800" dirty="0"/>
                        <a:t>143M</a:t>
                      </a:r>
                      <a:endParaRPr lang="zh-CN" altLang="en-US" sz="2800" dirty="0"/>
                    </a:p>
                  </a:txBody>
                  <a:tcPr/>
                </a:tc>
                <a:tc>
                  <a:txBody>
                    <a:bodyPr/>
                    <a:lstStyle/>
                    <a:p>
                      <a:r>
                        <a:rPr lang="en-US" altLang="zh-CN" sz="2800" dirty="0"/>
                        <a:t>19.6B FLOPs</a:t>
                      </a:r>
                      <a:endParaRPr lang="zh-CN" altLang="en-US" sz="2800" dirty="0"/>
                    </a:p>
                  </a:txBody>
                  <a:tcPr/>
                </a:tc>
                <a:extLst>
                  <a:ext uri="{0D108BD9-81ED-4DB2-BD59-A6C34878D82A}">
                    <a16:rowId xmlns:a16="http://schemas.microsoft.com/office/drawing/2014/main" val="2695668041"/>
                  </a:ext>
                </a:extLst>
              </a:tr>
              <a:tr h="591757">
                <a:tc>
                  <a:txBody>
                    <a:bodyPr/>
                    <a:lstStyle/>
                    <a:p>
                      <a:r>
                        <a:rPr lang="en-US" altLang="zh-CN" sz="2800" dirty="0" err="1"/>
                        <a:t>GoogleNet</a:t>
                      </a:r>
                      <a:endParaRPr lang="zh-CN" altLang="en-US" sz="2800" dirty="0"/>
                    </a:p>
                  </a:txBody>
                  <a:tcPr/>
                </a:tc>
                <a:tc>
                  <a:txBody>
                    <a:bodyPr/>
                    <a:lstStyle/>
                    <a:p>
                      <a:r>
                        <a:rPr lang="en-US" altLang="zh-CN" sz="2800" dirty="0"/>
                        <a:t>22</a:t>
                      </a:r>
                      <a:endParaRPr lang="zh-CN" altLang="en-US" sz="2800" dirty="0"/>
                    </a:p>
                  </a:txBody>
                  <a:tcPr/>
                </a:tc>
                <a:tc>
                  <a:txBody>
                    <a:bodyPr/>
                    <a:lstStyle/>
                    <a:p>
                      <a:r>
                        <a:rPr lang="en-US" altLang="zh-CN" sz="2800" dirty="0"/>
                        <a:t>6.8M</a:t>
                      </a:r>
                      <a:endParaRPr lang="zh-CN" altLang="en-US" sz="2800" dirty="0"/>
                    </a:p>
                  </a:txBody>
                  <a:tcPr/>
                </a:tc>
                <a:tc>
                  <a:txBody>
                    <a:bodyPr/>
                    <a:lstStyle/>
                    <a:p>
                      <a:r>
                        <a:rPr lang="en-US" altLang="zh-CN" sz="2800" dirty="0"/>
                        <a:t>1.57B FLOPs</a:t>
                      </a:r>
                      <a:endParaRPr lang="zh-CN" altLang="en-US" sz="2800" dirty="0"/>
                    </a:p>
                  </a:txBody>
                  <a:tcPr/>
                </a:tc>
                <a:extLst>
                  <a:ext uri="{0D108BD9-81ED-4DB2-BD59-A6C34878D82A}">
                    <a16:rowId xmlns:a16="http://schemas.microsoft.com/office/drawing/2014/main" val="819205484"/>
                  </a:ext>
                </a:extLst>
              </a:tr>
              <a:tr h="591757">
                <a:tc>
                  <a:txBody>
                    <a:bodyPr/>
                    <a:lstStyle/>
                    <a:p>
                      <a:r>
                        <a:rPr lang="en-US" altLang="zh-CN" sz="2800" dirty="0" err="1"/>
                        <a:t>ResNet</a:t>
                      </a:r>
                      <a:endParaRPr lang="zh-CN" altLang="en-US" sz="2800" dirty="0"/>
                    </a:p>
                  </a:txBody>
                  <a:tcPr/>
                </a:tc>
                <a:tc>
                  <a:txBody>
                    <a:bodyPr/>
                    <a:lstStyle/>
                    <a:p>
                      <a:r>
                        <a:rPr lang="en-US" altLang="zh-CN" sz="2800" dirty="0"/>
                        <a:t>152</a:t>
                      </a:r>
                      <a:endParaRPr lang="zh-CN" altLang="en-US" sz="2800" dirty="0"/>
                    </a:p>
                  </a:txBody>
                  <a:tcPr/>
                </a:tc>
                <a:tc>
                  <a:txBody>
                    <a:bodyPr/>
                    <a:lstStyle/>
                    <a:p>
                      <a:r>
                        <a:rPr lang="en-US" altLang="zh-CN" sz="2800" dirty="0"/>
                        <a:t>19.4M</a:t>
                      </a:r>
                      <a:endParaRPr lang="zh-CN" altLang="en-US" sz="2800" dirty="0"/>
                    </a:p>
                  </a:txBody>
                  <a:tcPr/>
                </a:tc>
                <a:tc>
                  <a:txBody>
                    <a:bodyPr/>
                    <a:lstStyle/>
                    <a:p>
                      <a:r>
                        <a:rPr lang="en-US" altLang="zh-CN" sz="2800" dirty="0"/>
                        <a:t>11.3B FLOPs</a:t>
                      </a:r>
                      <a:endParaRPr lang="zh-CN" altLang="en-US" sz="2800" dirty="0"/>
                    </a:p>
                  </a:txBody>
                  <a:tcPr/>
                </a:tc>
                <a:extLst>
                  <a:ext uri="{0D108BD9-81ED-4DB2-BD59-A6C34878D82A}">
                    <a16:rowId xmlns:a16="http://schemas.microsoft.com/office/drawing/2014/main" val="1395632251"/>
                  </a:ext>
                </a:extLst>
              </a:tr>
            </a:tbl>
          </a:graphicData>
        </a:graphic>
      </p:graphicFrame>
      <p:grpSp>
        <p:nvGrpSpPr>
          <p:cNvPr id="12" name="组合 11">
            <a:extLst>
              <a:ext uri="{FF2B5EF4-FFF2-40B4-BE49-F238E27FC236}">
                <a16:creationId xmlns:a16="http://schemas.microsoft.com/office/drawing/2014/main" id="{562B633A-A1EE-4783-988A-972ADD2DEE16}"/>
              </a:ext>
            </a:extLst>
          </p:cNvPr>
          <p:cNvGrpSpPr/>
          <p:nvPr/>
        </p:nvGrpSpPr>
        <p:grpSpPr>
          <a:xfrm>
            <a:off x="1425490" y="2082169"/>
            <a:ext cx="9341019" cy="4096712"/>
            <a:chOff x="1425490" y="2082169"/>
            <a:chExt cx="9341019" cy="4096712"/>
          </a:xfrm>
        </p:grpSpPr>
        <p:pic>
          <p:nvPicPr>
            <p:cNvPr id="10" name="图片 9">
              <a:extLst>
                <a:ext uri="{FF2B5EF4-FFF2-40B4-BE49-F238E27FC236}">
                  <a16:creationId xmlns:a16="http://schemas.microsoft.com/office/drawing/2014/main" id="{E5380C61-3E3F-4D57-AA09-B5C16DE73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8685" y="2082169"/>
              <a:ext cx="6070912" cy="3216440"/>
            </a:xfrm>
            <a:prstGeom prst="rect">
              <a:avLst/>
            </a:prstGeom>
          </p:spPr>
        </p:pic>
        <p:sp>
          <p:nvSpPr>
            <p:cNvPr id="11" name="文本框 10">
              <a:extLst>
                <a:ext uri="{FF2B5EF4-FFF2-40B4-BE49-F238E27FC236}">
                  <a16:creationId xmlns:a16="http://schemas.microsoft.com/office/drawing/2014/main" id="{25BF07C9-B463-4987-810A-52603235FDA0}"/>
                </a:ext>
              </a:extLst>
            </p:cNvPr>
            <p:cNvSpPr txBox="1"/>
            <p:nvPr/>
          </p:nvSpPr>
          <p:spPr>
            <a:xfrm>
              <a:off x="1425490" y="5532550"/>
              <a:ext cx="9341019" cy="646331"/>
            </a:xfrm>
            <a:prstGeom prst="rect">
              <a:avLst/>
            </a:prstGeom>
            <a:noFill/>
          </p:spPr>
          <p:txBody>
            <a:bodyPr wrap="none" rtlCol="0">
              <a:spAutoFit/>
            </a:bodyPr>
            <a:lstStyle/>
            <a:p>
              <a:r>
                <a:rPr lang="zh-CN" altLang="en-US" sz="3600" dirty="0"/>
                <a:t>算力，成为</a:t>
              </a:r>
              <a:r>
                <a:rPr lang="en-US" altLang="zh-CN" sz="3600" dirty="0"/>
                <a:t>AI</a:t>
              </a:r>
              <a:r>
                <a:rPr lang="zh-CN" altLang="en-US" sz="3600" dirty="0"/>
                <a:t>发展的制约，但同时又是驱动力</a:t>
              </a:r>
            </a:p>
          </p:txBody>
        </p:sp>
      </p:grpSp>
    </p:spTree>
    <p:extLst>
      <p:ext uri="{BB962C8B-B14F-4D97-AF65-F5344CB8AC3E}">
        <p14:creationId xmlns:p14="http://schemas.microsoft.com/office/powerpoint/2010/main" val="260823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6DF812-4DEA-4A82-80A7-283DCBF641C5}"/>
              </a:ext>
            </a:extLst>
          </p:cNvPr>
          <p:cNvSpPr>
            <a:spLocks noGrp="1"/>
          </p:cNvSpPr>
          <p:nvPr>
            <p:ph type="title"/>
          </p:nvPr>
        </p:nvSpPr>
        <p:spPr/>
        <p:txBody>
          <a:bodyPr/>
          <a:lstStyle/>
          <a:p>
            <a:r>
              <a:rPr lang="zh-CN" altLang="en-US" dirty="0"/>
              <a:t>人工智能的第三匹马车：高性能计算</a:t>
            </a:r>
          </a:p>
        </p:txBody>
      </p:sp>
      <p:pic>
        <p:nvPicPr>
          <p:cNvPr id="9" name="图片 8">
            <a:extLst>
              <a:ext uri="{FF2B5EF4-FFF2-40B4-BE49-F238E27FC236}">
                <a16:creationId xmlns:a16="http://schemas.microsoft.com/office/drawing/2014/main" id="{6BA0F764-4208-4DBB-B21B-3623AB6FD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375" y="2042054"/>
            <a:ext cx="6191250" cy="2638425"/>
          </a:xfrm>
          <a:prstGeom prst="rect">
            <a:avLst/>
          </a:prstGeom>
        </p:spPr>
      </p:pic>
      <p:sp>
        <p:nvSpPr>
          <p:cNvPr id="10" name="文本框 9">
            <a:extLst>
              <a:ext uri="{FF2B5EF4-FFF2-40B4-BE49-F238E27FC236}">
                <a16:creationId xmlns:a16="http://schemas.microsoft.com/office/drawing/2014/main" id="{EB5E0E82-2E78-4AE8-989F-3F49E7854C31}"/>
              </a:ext>
            </a:extLst>
          </p:cNvPr>
          <p:cNvSpPr txBox="1"/>
          <p:nvPr/>
        </p:nvSpPr>
        <p:spPr>
          <a:xfrm>
            <a:off x="2695786" y="5215467"/>
            <a:ext cx="7170553" cy="707886"/>
          </a:xfrm>
          <a:prstGeom prst="rect">
            <a:avLst/>
          </a:prstGeom>
          <a:noFill/>
        </p:spPr>
        <p:txBody>
          <a:bodyPr wrap="none" rtlCol="0">
            <a:spAutoFit/>
          </a:bodyPr>
          <a:lstStyle/>
          <a:p>
            <a:r>
              <a:rPr lang="zh-CN" altLang="en-US" sz="4000" dirty="0"/>
              <a:t>为何</a:t>
            </a:r>
            <a:r>
              <a:rPr lang="en-US" altLang="zh-CN" sz="4000" dirty="0"/>
              <a:t>GPU</a:t>
            </a:r>
            <a:r>
              <a:rPr lang="zh-CN" altLang="en-US" sz="4000" dirty="0"/>
              <a:t>成为</a:t>
            </a:r>
            <a:r>
              <a:rPr lang="en-US" altLang="zh-CN" sz="4000" dirty="0"/>
              <a:t>AI</a:t>
            </a:r>
            <a:r>
              <a:rPr lang="zh-CN" altLang="en-US" sz="4000" dirty="0"/>
              <a:t>算力的引领者？</a:t>
            </a:r>
          </a:p>
        </p:txBody>
      </p:sp>
    </p:spTree>
    <p:extLst>
      <p:ext uri="{BB962C8B-B14F-4D97-AF65-F5344CB8AC3E}">
        <p14:creationId xmlns:p14="http://schemas.microsoft.com/office/powerpoint/2010/main" val="3555323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3"/>
          <p:cNvSpPr>
            <a:spLocks noGrp="1"/>
          </p:cNvSpPr>
          <p:nvPr>
            <p:ph type="sldNum" sz="quarter" idx="12"/>
          </p:nvPr>
        </p:nvSpPr>
        <p:spPr>
          <a:noFill/>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2E4B5B6F-3996-4F35-A309-C6EF33B3B152}" type="slidenum">
              <a:rPr lang="en-US" altLang="zh-CN" smtClean="0"/>
              <a:pPr eaLnBrk="1" hangingPunct="1"/>
              <a:t>7</a:t>
            </a:fld>
            <a:endParaRPr lang="en-US" altLang="zh-CN"/>
          </a:p>
        </p:txBody>
      </p:sp>
      <p:sp>
        <p:nvSpPr>
          <p:cNvPr id="24579" name="Text Box 2"/>
          <p:cNvSpPr txBox="1">
            <a:spLocks noChangeArrowheads="1"/>
          </p:cNvSpPr>
          <p:nvPr/>
        </p:nvSpPr>
        <p:spPr bwMode="auto">
          <a:xfrm>
            <a:off x="2152377" y="4259264"/>
            <a:ext cx="7918450" cy="1077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en-US" altLang="zh-CN" sz="3200" dirty="0">
                <a:solidFill>
                  <a:srgbClr val="FF0000"/>
                </a:solidFill>
                <a:latin typeface="Georgia" pitchFamily="18" charset="0"/>
                <a:ea typeface="华文行楷" pitchFamily="2" charset="-122"/>
              </a:rPr>
              <a:t>“</a:t>
            </a:r>
            <a:r>
              <a:rPr kumimoji="1" lang="zh-CN" altLang="en-US" sz="3200" dirty="0">
                <a:solidFill>
                  <a:srgbClr val="FF0000"/>
                </a:solidFill>
                <a:latin typeface="Georgia" pitchFamily="18" charset="0"/>
                <a:ea typeface="华文行楷" pitchFamily="2" charset="-122"/>
              </a:rPr>
              <a:t>人工智能就是让机器能完成那些如果由人来做则需要智能的事情”</a:t>
            </a:r>
          </a:p>
        </p:txBody>
      </p:sp>
      <p:sp>
        <p:nvSpPr>
          <p:cNvPr id="24581" name="矩形 1"/>
          <p:cNvSpPr>
            <a:spLocks noChangeArrowheads="1"/>
          </p:cNvSpPr>
          <p:nvPr/>
        </p:nvSpPr>
        <p:spPr bwMode="auto">
          <a:xfrm>
            <a:off x="5827441" y="5435601"/>
            <a:ext cx="39719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spcBef>
                <a:spcPct val="50000"/>
              </a:spcBef>
            </a:pPr>
            <a:r>
              <a:rPr kumimoji="1" lang="en-US" altLang="zh-CN" sz="2000" dirty="0">
                <a:solidFill>
                  <a:srgbClr val="FF0000"/>
                </a:solidFill>
                <a:latin typeface="Georgia" pitchFamily="18" charset="0"/>
                <a:ea typeface="华文行楷" pitchFamily="2" charset="-122"/>
              </a:rPr>
              <a:t>——</a:t>
            </a:r>
            <a:r>
              <a:rPr kumimoji="1" lang="zh-CN" altLang="en-US" sz="2000" dirty="0">
                <a:solidFill>
                  <a:srgbClr val="FF0000"/>
                </a:solidFill>
                <a:latin typeface="Georgia" pitchFamily="18" charset="0"/>
                <a:ea typeface="华文行楷" pitchFamily="2" charset="-122"/>
              </a:rPr>
              <a:t>马文</a:t>
            </a:r>
            <a:r>
              <a:rPr kumimoji="1" lang="en-US" altLang="zh-CN" sz="2000" dirty="0">
                <a:solidFill>
                  <a:srgbClr val="FF0000"/>
                </a:solidFill>
                <a:latin typeface="Georgia" pitchFamily="18" charset="0"/>
                <a:ea typeface="华文行楷" pitchFamily="2" charset="-122"/>
                <a:sym typeface="Symbol" pitchFamily="18" charset="2"/>
              </a:rPr>
              <a:t> </a:t>
            </a:r>
            <a:r>
              <a:rPr kumimoji="1" lang="zh-CN" altLang="en-US" sz="2000" dirty="0">
                <a:solidFill>
                  <a:srgbClr val="FF0000"/>
                </a:solidFill>
                <a:latin typeface="Georgia" pitchFamily="18" charset="0"/>
                <a:ea typeface="华文行楷" pitchFamily="2" charset="-122"/>
              </a:rPr>
              <a:t>明斯基</a:t>
            </a:r>
            <a:r>
              <a:rPr kumimoji="1" lang="en-US" altLang="zh-CN" sz="2000" dirty="0">
                <a:solidFill>
                  <a:srgbClr val="FF0000"/>
                </a:solidFill>
                <a:latin typeface="Georgia" pitchFamily="18" charset="0"/>
                <a:ea typeface="华文行楷" pitchFamily="2" charset="-122"/>
              </a:rPr>
              <a:t>(Marvin </a:t>
            </a:r>
            <a:r>
              <a:rPr kumimoji="1" lang="en-US" altLang="zh-CN" sz="2000" dirty="0" err="1">
                <a:solidFill>
                  <a:srgbClr val="FF0000"/>
                </a:solidFill>
                <a:latin typeface="Georgia" pitchFamily="18" charset="0"/>
                <a:ea typeface="华文行楷" pitchFamily="2" charset="-122"/>
              </a:rPr>
              <a:t>Minsky</a:t>
            </a:r>
            <a:r>
              <a:rPr kumimoji="1" lang="en-US" altLang="zh-CN" sz="2000" dirty="0">
                <a:solidFill>
                  <a:srgbClr val="FF0000"/>
                </a:solidFill>
                <a:latin typeface="Georgia" pitchFamily="18" charset="0"/>
                <a:ea typeface="华文行楷" pitchFamily="2" charset="-122"/>
              </a:rPr>
              <a:t>)</a:t>
            </a:r>
          </a:p>
        </p:txBody>
      </p:sp>
      <p:sp>
        <p:nvSpPr>
          <p:cNvPr id="3" name="圆角矩形 2"/>
          <p:cNvSpPr/>
          <p:nvPr/>
        </p:nvSpPr>
        <p:spPr>
          <a:xfrm>
            <a:off x="1920603" y="4076702"/>
            <a:ext cx="8143875" cy="2124075"/>
          </a:xfrm>
          <a:prstGeom prst="roundRect">
            <a:avLst>
              <a:gd name="adj" fmla="val 1107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583" name="Picture 7" descr="http://t3.gstatic.com/images?q=tbn:ANd9GcT7kh-NWbSNsNCLfTPJAZfxLVlqIHRTS3n4q2whoN4cmakN83us"/>
          <p:cNvSpPr>
            <a:spLocks noChangeAspect="1" noChangeArrowheads="1"/>
          </p:cNvSpPr>
          <p:nvPr/>
        </p:nvSpPr>
        <p:spPr bwMode="auto">
          <a:xfrm>
            <a:off x="8219009" y="4368020"/>
            <a:ext cx="1600200" cy="2257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p>
        </p:txBody>
      </p:sp>
      <p:sp>
        <p:nvSpPr>
          <p:cNvPr id="24584" name="Rectangle 2"/>
          <p:cNvSpPr txBox="1">
            <a:spLocks noChangeArrowheads="1"/>
          </p:cNvSpPr>
          <p:nvPr/>
        </p:nvSpPr>
        <p:spPr bwMode="auto">
          <a:xfrm>
            <a:off x="715421" y="279402"/>
            <a:ext cx="8229600" cy="968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4400" dirty="0">
                <a:solidFill>
                  <a:schemeClr val="accent2"/>
                </a:solidFill>
                <a:latin typeface="Microsoft YaHei" charset="-122"/>
                <a:ea typeface="Microsoft YaHei" charset="-122"/>
                <a:cs typeface="Microsoft YaHei" charset="-122"/>
              </a:rPr>
              <a:t>究竟什么是人工智能</a:t>
            </a:r>
          </a:p>
        </p:txBody>
      </p:sp>
      <p:pic>
        <p:nvPicPr>
          <p:cNvPr id="1026" name="Picture 2" descr="http://www.migraine-aura.org/site/content/e27891/e45080/e45141/e45143/Marvin_Minsky_Photo_by_Donna_Coveny_e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221" y="1149352"/>
            <a:ext cx="2000250" cy="28289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78448687"/>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DC4831-84D5-4BDC-A8D7-700611D92C8F}"/>
              </a:ext>
            </a:extLst>
          </p:cNvPr>
          <p:cNvSpPr>
            <a:spLocks noGrp="1"/>
          </p:cNvSpPr>
          <p:nvPr>
            <p:ph type="title"/>
          </p:nvPr>
        </p:nvSpPr>
        <p:spPr/>
        <p:txBody>
          <a:bodyPr/>
          <a:lstStyle/>
          <a:p>
            <a:r>
              <a:rPr lang="en-US" altLang="zh-CN" dirty="0"/>
              <a:t>(GP)GPU</a:t>
            </a:r>
            <a:endParaRPr lang="zh-CN" altLang="en-US" dirty="0"/>
          </a:p>
        </p:txBody>
      </p:sp>
      <p:sp>
        <p:nvSpPr>
          <p:cNvPr id="3" name="内容占位符 2">
            <a:extLst>
              <a:ext uri="{FF2B5EF4-FFF2-40B4-BE49-F238E27FC236}">
                <a16:creationId xmlns:a16="http://schemas.microsoft.com/office/drawing/2014/main" id="{B5C6010E-BC9D-4BAF-82E0-CFC457DA11D3}"/>
              </a:ext>
            </a:extLst>
          </p:cNvPr>
          <p:cNvSpPr>
            <a:spLocks noGrp="1"/>
          </p:cNvSpPr>
          <p:nvPr>
            <p:ph idx="1"/>
          </p:nvPr>
        </p:nvSpPr>
        <p:spPr>
          <a:xfrm>
            <a:off x="838200" y="1493731"/>
            <a:ext cx="10515600" cy="4351338"/>
          </a:xfrm>
        </p:spPr>
        <p:txBody>
          <a:bodyPr/>
          <a:lstStyle/>
          <a:p>
            <a:r>
              <a:rPr lang="zh-CN" altLang="en-US" dirty="0"/>
              <a:t>中央处理器和图形处理器有何区别？</a:t>
            </a:r>
            <a:endParaRPr lang="en-US" altLang="zh-CN" dirty="0"/>
          </a:p>
          <a:p>
            <a:pPr lvl="1"/>
            <a:r>
              <a:rPr lang="en-US" altLang="zh-CN" dirty="0"/>
              <a:t>CPU</a:t>
            </a:r>
            <a:r>
              <a:rPr lang="zh-CN" altLang="en-US" dirty="0"/>
              <a:t>：通用计算芯片；串行操作</a:t>
            </a:r>
            <a:endParaRPr lang="en-US" altLang="zh-CN" dirty="0"/>
          </a:p>
          <a:p>
            <a:pPr lvl="2"/>
            <a:r>
              <a:rPr lang="zh-CN" altLang="en-US" dirty="0"/>
              <a:t>支持并发线程数往往在百级别</a:t>
            </a:r>
            <a:endParaRPr lang="en-US" altLang="zh-CN" dirty="0"/>
          </a:p>
          <a:p>
            <a:pPr lvl="1"/>
            <a:r>
              <a:rPr lang="en-US" altLang="zh-CN" dirty="0"/>
              <a:t>GPU</a:t>
            </a:r>
            <a:r>
              <a:rPr lang="zh-CN" altLang="en-US" dirty="0"/>
              <a:t>：特别的像素渲染等计算芯片；特别强调并行操作</a:t>
            </a:r>
            <a:endParaRPr lang="en-US" altLang="zh-CN" dirty="0"/>
          </a:p>
          <a:p>
            <a:pPr lvl="2"/>
            <a:r>
              <a:rPr lang="zh-CN" altLang="en-US" dirty="0"/>
              <a:t>支持万级以上的并行线程</a:t>
            </a:r>
            <a:endParaRPr lang="en-US" altLang="zh-CN" dirty="0"/>
          </a:p>
          <a:p>
            <a:pPr lvl="1"/>
            <a:endParaRPr lang="en-US" altLang="zh-CN" dirty="0"/>
          </a:p>
        </p:txBody>
      </p:sp>
      <p:pic>
        <p:nvPicPr>
          <p:cNvPr id="5" name="图片 4">
            <a:extLst>
              <a:ext uri="{FF2B5EF4-FFF2-40B4-BE49-F238E27FC236}">
                <a16:creationId xmlns:a16="http://schemas.microsoft.com/office/drawing/2014/main" id="{7B92CCA0-5A5A-4E1B-881D-2625AAB18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452" y="3478042"/>
            <a:ext cx="8852747" cy="3258038"/>
          </a:xfrm>
          <a:prstGeom prst="rect">
            <a:avLst/>
          </a:prstGeom>
        </p:spPr>
      </p:pic>
    </p:spTree>
    <p:extLst>
      <p:ext uri="{BB962C8B-B14F-4D97-AF65-F5344CB8AC3E}">
        <p14:creationId xmlns:p14="http://schemas.microsoft.com/office/powerpoint/2010/main" val="40620453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7F92B-2863-4737-A28E-FD00CE4EFD26}"/>
              </a:ext>
            </a:extLst>
          </p:cNvPr>
          <p:cNvSpPr>
            <a:spLocks noGrp="1"/>
          </p:cNvSpPr>
          <p:nvPr>
            <p:ph type="title"/>
          </p:nvPr>
        </p:nvSpPr>
        <p:spPr/>
        <p:txBody>
          <a:bodyPr/>
          <a:lstStyle/>
          <a:p>
            <a:r>
              <a:rPr lang="en-US" altLang="zh-CN" dirty="0"/>
              <a:t>GPGPU=GPU+CUDA</a:t>
            </a:r>
            <a:endParaRPr lang="zh-CN" altLang="en-US" dirty="0"/>
          </a:p>
        </p:txBody>
      </p:sp>
      <p:sp>
        <p:nvSpPr>
          <p:cNvPr id="3" name="内容占位符 2">
            <a:extLst>
              <a:ext uri="{FF2B5EF4-FFF2-40B4-BE49-F238E27FC236}">
                <a16:creationId xmlns:a16="http://schemas.microsoft.com/office/drawing/2014/main" id="{639E7BF9-1B34-4F0D-B30A-7353FF9176CF}"/>
              </a:ext>
            </a:extLst>
          </p:cNvPr>
          <p:cNvSpPr>
            <a:spLocks noGrp="1"/>
          </p:cNvSpPr>
          <p:nvPr>
            <p:ph idx="1"/>
          </p:nvPr>
        </p:nvSpPr>
        <p:spPr>
          <a:xfrm>
            <a:off x="838200" y="1825625"/>
            <a:ext cx="5257800" cy="4351338"/>
          </a:xfrm>
        </p:spPr>
        <p:txBody>
          <a:bodyPr/>
          <a:lstStyle/>
          <a:p>
            <a:r>
              <a:rPr lang="en-US" altLang="zh-CN" dirty="0"/>
              <a:t>GPGPU</a:t>
            </a:r>
            <a:r>
              <a:rPr lang="zh-CN" altLang="en-US" dirty="0"/>
              <a:t>：通用图形处理器</a:t>
            </a:r>
            <a:endParaRPr lang="en-US" altLang="zh-CN" dirty="0"/>
          </a:p>
          <a:p>
            <a:pPr lvl="1"/>
            <a:r>
              <a:rPr lang="zh-CN" altLang="en-US" dirty="0"/>
              <a:t>发挥</a:t>
            </a:r>
            <a:r>
              <a:rPr lang="en-US" altLang="zh-CN" dirty="0"/>
              <a:t>GPU</a:t>
            </a:r>
            <a:r>
              <a:rPr lang="zh-CN" altLang="en-US" dirty="0"/>
              <a:t>的并行操作，释放</a:t>
            </a:r>
            <a:r>
              <a:rPr lang="en-US" altLang="zh-CN" dirty="0"/>
              <a:t>GPU</a:t>
            </a:r>
            <a:r>
              <a:rPr lang="zh-CN" altLang="en-US" dirty="0"/>
              <a:t>的浮点处理能力</a:t>
            </a:r>
            <a:endParaRPr lang="en-US" altLang="zh-CN" dirty="0"/>
          </a:p>
          <a:p>
            <a:r>
              <a:rPr lang="en-US" altLang="zh-CN" dirty="0"/>
              <a:t>CUDA</a:t>
            </a:r>
            <a:r>
              <a:rPr lang="zh-CN" altLang="en-US" dirty="0"/>
              <a:t>：</a:t>
            </a:r>
            <a:r>
              <a:rPr lang="en-US" altLang="zh-CN" dirty="0"/>
              <a:t>compute Unified Device Architecture</a:t>
            </a:r>
          </a:p>
          <a:p>
            <a:pPr lvl="1"/>
            <a:r>
              <a:rPr lang="zh-CN" altLang="en-US" dirty="0"/>
              <a:t>为浮点计算并行化提供运行支撑和编程界面</a:t>
            </a:r>
            <a:endParaRPr lang="en-US" altLang="zh-CN" dirty="0"/>
          </a:p>
          <a:p>
            <a:pPr lvl="1"/>
            <a:r>
              <a:rPr lang="zh-CN" altLang="en-US" dirty="0"/>
              <a:t>多线程机制：</a:t>
            </a:r>
            <a:endParaRPr lang="en-US" altLang="zh-CN" dirty="0"/>
          </a:p>
          <a:p>
            <a:pPr lvl="2"/>
            <a:r>
              <a:rPr lang="en-US" altLang="zh-CN" dirty="0"/>
              <a:t>Threads=》Blocks=》grids=》Kernels</a:t>
            </a:r>
          </a:p>
          <a:p>
            <a:endParaRPr lang="zh-CN" altLang="en-US" dirty="0"/>
          </a:p>
        </p:txBody>
      </p:sp>
      <p:pic>
        <p:nvPicPr>
          <p:cNvPr id="9" name="图片 8">
            <a:extLst>
              <a:ext uri="{FF2B5EF4-FFF2-40B4-BE49-F238E27FC236}">
                <a16:creationId xmlns:a16="http://schemas.microsoft.com/office/drawing/2014/main" id="{E32D88B6-5ED5-4681-8765-B6F8457EC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933" y="679954"/>
            <a:ext cx="5257800" cy="6092372"/>
          </a:xfrm>
          <a:prstGeom prst="rect">
            <a:avLst/>
          </a:prstGeom>
        </p:spPr>
      </p:pic>
    </p:spTree>
    <p:extLst>
      <p:ext uri="{BB962C8B-B14F-4D97-AF65-F5344CB8AC3E}">
        <p14:creationId xmlns:p14="http://schemas.microsoft.com/office/powerpoint/2010/main" val="16441046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6DF812-4DEA-4A82-80A7-283DCBF641C5}"/>
              </a:ext>
            </a:extLst>
          </p:cNvPr>
          <p:cNvSpPr>
            <a:spLocks noGrp="1"/>
          </p:cNvSpPr>
          <p:nvPr>
            <p:ph type="title"/>
          </p:nvPr>
        </p:nvSpPr>
        <p:spPr/>
        <p:txBody>
          <a:bodyPr/>
          <a:lstStyle/>
          <a:p>
            <a:r>
              <a:rPr lang="zh-CN" altLang="en-US" dirty="0"/>
              <a:t>人工智能的第三匹马车：高性能计算</a:t>
            </a:r>
          </a:p>
        </p:txBody>
      </p:sp>
      <p:sp>
        <p:nvSpPr>
          <p:cNvPr id="3" name="内容占位符 2">
            <a:extLst>
              <a:ext uri="{FF2B5EF4-FFF2-40B4-BE49-F238E27FC236}">
                <a16:creationId xmlns:a16="http://schemas.microsoft.com/office/drawing/2014/main" id="{8F691829-0697-4D44-B37E-897FE250F2E5}"/>
              </a:ext>
            </a:extLst>
          </p:cNvPr>
          <p:cNvSpPr>
            <a:spLocks noGrp="1"/>
          </p:cNvSpPr>
          <p:nvPr>
            <p:ph idx="1"/>
          </p:nvPr>
        </p:nvSpPr>
        <p:spPr>
          <a:xfrm>
            <a:off x="6859482" y="1846071"/>
            <a:ext cx="2514600" cy="504402"/>
          </a:xfrm>
        </p:spPr>
        <p:txBody>
          <a:bodyPr/>
          <a:lstStyle/>
          <a:p>
            <a:pPr marL="0" indent="0">
              <a:buNone/>
            </a:pPr>
            <a:r>
              <a:rPr lang="en-US" altLang="zh-CN" dirty="0"/>
              <a:t>TPU</a:t>
            </a:r>
            <a:r>
              <a:rPr lang="zh-CN" altLang="en-US" dirty="0"/>
              <a:t>芯片</a:t>
            </a:r>
            <a:endParaRPr lang="en-US" altLang="zh-CN" dirty="0"/>
          </a:p>
        </p:txBody>
      </p:sp>
      <p:pic>
        <p:nvPicPr>
          <p:cNvPr id="5" name="图片 4">
            <a:extLst>
              <a:ext uri="{FF2B5EF4-FFF2-40B4-BE49-F238E27FC236}">
                <a16:creationId xmlns:a16="http://schemas.microsoft.com/office/drawing/2014/main" id="{30C92776-7772-4860-9BBE-012286BBA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62848"/>
            <a:ext cx="4933950" cy="2857500"/>
          </a:xfrm>
          <a:prstGeom prst="rect">
            <a:avLst/>
          </a:prstGeom>
        </p:spPr>
      </p:pic>
      <p:pic>
        <p:nvPicPr>
          <p:cNvPr id="7" name="图片 6">
            <a:extLst>
              <a:ext uri="{FF2B5EF4-FFF2-40B4-BE49-F238E27FC236}">
                <a16:creationId xmlns:a16="http://schemas.microsoft.com/office/drawing/2014/main" id="{AF67BFAB-D605-4303-8BE7-65DEF86E60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183" y="2462849"/>
            <a:ext cx="4312497" cy="2912224"/>
          </a:xfrm>
          <a:prstGeom prst="rect">
            <a:avLst/>
          </a:prstGeom>
        </p:spPr>
      </p:pic>
      <p:sp>
        <p:nvSpPr>
          <p:cNvPr id="8" name="矩形 7">
            <a:extLst>
              <a:ext uri="{FF2B5EF4-FFF2-40B4-BE49-F238E27FC236}">
                <a16:creationId xmlns:a16="http://schemas.microsoft.com/office/drawing/2014/main" id="{9795CFCE-C069-4C03-9539-DBF32596E742}"/>
              </a:ext>
            </a:extLst>
          </p:cNvPr>
          <p:cNvSpPr/>
          <p:nvPr/>
        </p:nvSpPr>
        <p:spPr>
          <a:xfrm>
            <a:off x="838200" y="1827253"/>
            <a:ext cx="1688283" cy="523220"/>
          </a:xfrm>
          <a:prstGeom prst="rect">
            <a:avLst/>
          </a:prstGeom>
        </p:spPr>
        <p:txBody>
          <a:bodyPr wrap="none">
            <a:spAutoFit/>
          </a:bodyPr>
          <a:lstStyle/>
          <a:p>
            <a:r>
              <a:rPr lang="en-US" altLang="zh-CN" sz="2800" dirty="0"/>
              <a:t>FPGA</a:t>
            </a:r>
            <a:r>
              <a:rPr lang="zh-CN" altLang="en-US" sz="2800" dirty="0"/>
              <a:t>芯片</a:t>
            </a:r>
            <a:endParaRPr lang="en-US" altLang="zh-CN" sz="2800" dirty="0"/>
          </a:p>
        </p:txBody>
      </p:sp>
      <p:sp>
        <p:nvSpPr>
          <p:cNvPr id="9" name="文本框 8">
            <a:extLst>
              <a:ext uri="{FF2B5EF4-FFF2-40B4-BE49-F238E27FC236}">
                <a16:creationId xmlns:a16="http://schemas.microsoft.com/office/drawing/2014/main" id="{D6AB8C37-C8F8-4900-B696-964A98881AEB}"/>
              </a:ext>
            </a:extLst>
          </p:cNvPr>
          <p:cNvSpPr txBox="1"/>
          <p:nvPr/>
        </p:nvSpPr>
        <p:spPr>
          <a:xfrm>
            <a:off x="6414348" y="5487449"/>
            <a:ext cx="4312498" cy="830997"/>
          </a:xfrm>
          <a:prstGeom prst="rect">
            <a:avLst/>
          </a:prstGeom>
          <a:noFill/>
        </p:spPr>
        <p:txBody>
          <a:bodyPr wrap="square" rtlCol="0">
            <a:spAutoFit/>
          </a:bodyPr>
          <a:lstStyle/>
          <a:p>
            <a:pPr algn="ctr"/>
            <a:r>
              <a:rPr lang="en-US" altLang="zh-CN" sz="2400" dirty="0"/>
              <a:t>GOOGLE</a:t>
            </a:r>
            <a:r>
              <a:rPr lang="zh-CN" altLang="en-US" sz="2400" dirty="0"/>
              <a:t>设计推出，专门的张量计算芯片</a:t>
            </a:r>
          </a:p>
        </p:txBody>
      </p:sp>
      <p:sp>
        <p:nvSpPr>
          <p:cNvPr id="10" name="文本框 9">
            <a:extLst>
              <a:ext uri="{FF2B5EF4-FFF2-40B4-BE49-F238E27FC236}">
                <a16:creationId xmlns:a16="http://schemas.microsoft.com/office/drawing/2014/main" id="{800FCB6C-CBE4-4415-8946-7C595343DC4A}"/>
              </a:ext>
            </a:extLst>
          </p:cNvPr>
          <p:cNvSpPr txBox="1"/>
          <p:nvPr/>
        </p:nvSpPr>
        <p:spPr>
          <a:xfrm>
            <a:off x="1083735" y="5487449"/>
            <a:ext cx="4312498" cy="830997"/>
          </a:xfrm>
          <a:prstGeom prst="rect">
            <a:avLst/>
          </a:prstGeom>
          <a:noFill/>
        </p:spPr>
        <p:txBody>
          <a:bodyPr wrap="square" rtlCol="0">
            <a:spAutoFit/>
          </a:bodyPr>
          <a:lstStyle/>
          <a:p>
            <a:pPr algn="ctr"/>
            <a:r>
              <a:rPr lang="zh-CN" altLang="en-US" sz="2400" dirty="0"/>
              <a:t>赛灵思：在集成电路中实现神经网络的系统和方法</a:t>
            </a:r>
            <a:endParaRPr lang="zh-CN" altLang="en-US" sz="3200" dirty="0"/>
          </a:p>
        </p:txBody>
      </p:sp>
    </p:spTree>
    <p:extLst>
      <p:ext uri="{BB962C8B-B14F-4D97-AF65-F5344CB8AC3E}">
        <p14:creationId xmlns:p14="http://schemas.microsoft.com/office/powerpoint/2010/main" val="24067118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AC89B7-C839-4BC5-8E2D-67C06CBCB9B3}"/>
              </a:ext>
            </a:extLst>
          </p:cNvPr>
          <p:cNvSpPr>
            <a:spLocks noGrp="1"/>
          </p:cNvSpPr>
          <p:nvPr>
            <p:ph type="title"/>
          </p:nvPr>
        </p:nvSpPr>
        <p:spPr/>
        <p:txBody>
          <a:bodyPr/>
          <a:lstStyle/>
          <a:p>
            <a:r>
              <a:rPr lang="zh-CN" altLang="en-US" dirty="0"/>
              <a:t>内容提纲</a:t>
            </a:r>
          </a:p>
        </p:txBody>
      </p:sp>
      <p:sp>
        <p:nvSpPr>
          <p:cNvPr id="3" name="内容占位符 2">
            <a:extLst>
              <a:ext uri="{FF2B5EF4-FFF2-40B4-BE49-F238E27FC236}">
                <a16:creationId xmlns:a16="http://schemas.microsoft.com/office/drawing/2014/main" id="{40D57800-3805-4F11-A670-30B7260658FC}"/>
              </a:ext>
            </a:extLst>
          </p:cNvPr>
          <p:cNvSpPr>
            <a:spLocks noGrp="1"/>
          </p:cNvSpPr>
          <p:nvPr>
            <p:ph idx="1"/>
          </p:nvPr>
        </p:nvSpPr>
        <p:spPr/>
        <p:txBody>
          <a:bodyPr/>
          <a:lstStyle/>
          <a:p>
            <a:r>
              <a:rPr lang="zh-CN" altLang="en-US" dirty="0"/>
              <a:t>开场白</a:t>
            </a:r>
            <a:r>
              <a:rPr lang="en-US" altLang="zh-CN" dirty="0"/>
              <a:t>-</a:t>
            </a:r>
            <a:r>
              <a:rPr lang="zh-CN" altLang="en-US" dirty="0"/>
              <a:t>什么是人工智能</a:t>
            </a:r>
            <a:endParaRPr lang="en-US" altLang="zh-CN" dirty="0"/>
          </a:p>
          <a:p>
            <a:r>
              <a:rPr lang="zh-CN" altLang="en-US" dirty="0"/>
              <a:t>人工智能的前世今生</a:t>
            </a:r>
            <a:endParaRPr lang="en-US" altLang="zh-CN" dirty="0"/>
          </a:p>
          <a:p>
            <a:r>
              <a:rPr lang="zh-CN" altLang="en-US" dirty="0"/>
              <a:t>人工智能的三驾马车</a:t>
            </a:r>
            <a:endParaRPr lang="en-US" altLang="zh-CN" dirty="0"/>
          </a:p>
          <a:p>
            <a:r>
              <a:rPr lang="zh-CN" altLang="en-US" sz="3600" dirty="0">
                <a:solidFill>
                  <a:srgbClr val="FF0000"/>
                </a:solidFill>
              </a:rPr>
              <a:t>人工智能的中国贡献</a:t>
            </a:r>
            <a:endParaRPr lang="en-US" altLang="zh-CN" sz="3600" dirty="0">
              <a:solidFill>
                <a:srgbClr val="FF0000"/>
              </a:solidFill>
            </a:endParaRPr>
          </a:p>
          <a:p>
            <a:r>
              <a:rPr lang="zh-CN" altLang="en-US" dirty="0"/>
              <a:t>人工智能本质及未来</a:t>
            </a:r>
          </a:p>
          <a:p>
            <a:endParaRPr lang="zh-CN" altLang="en-US" dirty="0"/>
          </a:p>
        </p:txBody>
      </p:sp>
    </p:spTree>
    <p:extLst>
      <p:ext uri="{BB962C8B-B14F-4D97-AF65-F5344CB8AC3E}">
        <p14:creationId xmlns:p14="http://schemas.microsoft.com/office/powerpoint/2010/main" val="12912619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人工智能之中国贡献</a:t>
            </a:r>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3372" y="1264802"/>
            <a:ext cx="6345255" cy="5476854"/>
          </a:xfrm>
        </p:spPr>
      </p:pic>
    </p:spTree>
    <p:extLst>
      <p:ext uri="{BB962C8B-B14F-4D97-AF65-F5344CB8AC3E}">
        <p14:creationId xmlns:p14="http://schemas.microsoft.com/office/powerpoint/2010/main" val="21509699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中国的人工智能战略</a:t>
            </a:r>
          </a:p>
        </p:txBody>
      </p:sp>
      <p:sp>
        <p:nvSpPr>
          <p:cNvPr id="3" name="内容占位符 2"/>
          <p:cNvSpPr>
            <a:spLocks noGrp="1"/>
          </p:cNvSpPr>
          <p:nvPr>
            <p:ph idx="1"/>
          </p:nvPr>
        </p:nvSpPr>
        <p:spPr/>
        <p:txBody>
          <a:bodyPr/>
          <a:lstStyle/>
          <a:p>
            <a:r>
              <a:rPr lang="zh-CN" altLang="en-US" dirty="0"/>
              <a:t>驱动力：</a:t>
            </a:r>
            <a:endParaRPr lang="en-US" altLang="zh-CN" dirty="0"/>
          </a:p>
          <a:p>
            <a:pPr lvl="1"/>
            <a:r>
              <a:rPr lang="zh-CN" altLang="zh-CN" dirty="0"/>
              <a:t>移动互联网、大数据、超级计算、传感网、脑科学等新理论新技术</a:t>
            </a:r>
            <a:endParaRPr lang="en-US" altLang="zh-CN" dirty="0"/>
          </a:p>
          <a:p>
            <a:pPr lvl="1"/>
            <a:r>
              <a:rPr lang="zh-CN" altLang="zh-CN" dirty="0"/>
              <a:t>经济社会发展强烈需求</a:t>
            </a:r>
            <a:endParaRPr lang="en-US" altLang="zh-CN" dirty="0"/>
          </a:p>
          <a:p>
            <a:r>
              <a:rPr lang="zh-CN" altLang="en-US" dirty="0"/>
              <a:t>新特征：</a:t>
            </a:r>
            <a:endParaRPr lang="en-US" altLang="zh-CN" dirty="0"/>
          </a:p>
          <a:p>
            <a:pPr lvl="1"/>
            <a:r>
              <a:rPr lang="zh-CN" altLang="zh-CN" dirty="0"/>
              <a:t>深度学习、跨界融合、人机协同、群智开放、自主操控</a:t>
            </a:r>
            <a:endParaRPr lang="en-US" altLang="zh-CN" dirty="0"/>
          </a:p>
          <a:p>
            <a:r>
              <a:rPr lang="zh-CN" altLang="en-US" dirty="0"/>
              <a:t>发展重点：</a:t>
            </a:r>
            <a:endParaRPr lang="en-US" altLang="zh-CN" dirty="0"/>
          </a:p>
          <a:p>
            <a:pPr lvl="1"/>
            <a:r>
              <a:rPr lang="zh-CN" altLang="zh-CN" dirty="0"/>
              <a:t>大数据驱动知识学习、跨媒体协同处理、人机协同增强智能、群体集成智能、自主智能系统</a:t>
            </a:r>
            <a:endParaRPr lang="en-US" altLang="zh-CN" dirty="0"/>
          </a:p>
          <a:p>
            <a:pPr lvl="1"/>
            <a:r>
              <a:rPr lang="zh-CN" altLang="zh-CN" dirty="0"/>
              <a:t>受脑科学研究成果启发的类脑智能蓄势待发</a:t>
            </a:r>
            <a:endParaRPr lang="zh-CN" altLang="en-US" dirty="0"/>
          </a:p>
        </p:txBody>
      </p:sp>
    </p:spTree>
    <p:extLst>
      <p:ext uri="{BB962C8B-B14F-4D97-AF65-F5344CB8AC3E}">
        <p14:creationId xmlns:p14="http://schemas.microsoft.com/office/powerpoint/2010/main" val="8593506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中国的人工智能战略第一步</a:t>
            </a:r>
          </a:p>
        </p:txBody>
      </p:sp>
      <p:sp>
        <p:nvSpPr>
          <p:cNvPr id="3" name="内容占位符 2"/>
          <p:cNvSpPr>
            <a:spLocks noGrp="1"/>
          </p:cNvSpPr>
          <p:nvPr>
            <p:ph idx="1"/>
          </p:nvPr>
        </p:nvSpPr>
        <p:spPr/>
        <p:txBody>
          <a:bodyPr>
            <a:normAutofit/>
          </a:bodyPr>
          <a:lstStyle/>
          <a:p>
            <a:r>
              <a:rPr lang="zh-CN" altLang="en-US" dirty="0"/>
              <a:t>到</a:t>
            </a:r>
            <a:r>
              <a:rPr lang="en-US" altLang="zh-CN" dirty="0"/>
              <a:t>2020</a:t>
            </a:r>
            <a:r>
              <a:rPr lang="zh-CN" altLang="en-US" dirty="0"/>
              <a:t>年人工智能总体技术和应用与世界先进水平同步，人工智能产业成为新的重要经济增长点，人工智能技术应用成为改善民生的新途径，有力支撑进入创新型国家行列和实现全面建成小康社会的奋斗目标。</a:t>
            </a:r>
            <a:endParaRPr lang="en-US" altLang="zh-CN" dirty="0"/>
          </a:p>
          <a:p>
            <a:r>
              <a:rPr lang="zh-CN" altLang="en-US" dirty="0"/>
              <a:t>初步建成人工智能技术标准、服务体系和产业生态链，培育若干全球领先的人工智能骨干企业，人工智能核心产业规模超过</a:t>
            </a:r>
            <a:r>
              <a:rPr lang="en-US" altLang="zh-CN" dirty="0"/>
              <a:t>1500</a:t>
            </a:r>
            <a:r>
              <a:rPr lang="zh-CN" altLang="en-US" dirty="0"/>
              <a:t>亿元，带动相关产业规模超过</a:t>
            </a:r>
            <a:r>
              <a:rPr lang="en-US" altLang="zh-CN" dirty="0"/>
              <a:t>1</a:t>
            </a:r>
            <a:r>
              <a:rPr lang="zh-CN" altLang="en-US" dirty="0"/>
              <a:t>万亿元。</a:t>
            </a:r>
          </a:p>
        </p:txBody>
      </p:sp>
    </p:spTree>
    <p:extLst>
      <p:ext uri="{BB962C8B-B14F-4D97-AF65-F5344CB8AC3E}">
        <p14:creationId xmlns:p14="http://schemas.microsoft.com/office/powerpoint/2010/main" val="40939039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中国的人工智能战略第二步</a:t>
            </a:r>
          </a:p>
        </p:txBody>
      </p:sp>
      <p:sp>
        <p:nvSpPr>
          <p:cNvPr id="3" name="内容占位符 2"/>
          <p:cNvSpPr>
            <a:spLocks noGrp="1"/>
          </p:cNvSpPr>
          <p:nvPr>
            <p:ph idx="1"/>
          </p:nvPr>
        </p:nvSpPr>
        <p:spPr/>
        <p:txBody>
          <a:bodyPr>
            <a:normAutofit/>
          </a:bodyPr>
          <a:lstStyle/>
          <a:p>
            <a:r>
              <a:rPr lang="zh-CN" altLang="en-US" dirty="0"/>
              <a:t>到</a:t>
            </a:r>
            <a:r>
              <a:rPr lang="en-US" altLang="zh-CN" dirty="0"/>
              <a:t>2025</a:t>
            </a:r>
            <a:r>
              <a:rPr lang="zh-CN" altLang="en-US" dirty="0"/>
              <a:t>年人工智能基础理论实现重大突破，部分技术与应用达到世界领先水平，人工智能成为带动我国产业升级和经济转型的主要动力，智能社会建设取得积极进展。</a:t>
            </a:r>
            <a:endParaRPr lang="en-US" altLang="zh-CN" dirty="0"/>
          </a:p>
          <a:p>
            <a:r>
              <a:rPr lang="zh-CN" altLang="en-US" dirty="0"/>
              <a:t>新一代人工智能在智能制造、智能医疗、智慧城市、智能农业、国防建设等领域得到广泛应用，人工智能核心产业规模超过</a:t>
            </a:r>
            <a:r>
              <a:rPr lang="en-US" altLang="zh-CN" dirty="0"/>
              <a:t>4000</a:t>
            </a:r>
            <a:r>
              <a:rPr lang="zh-CN" altLang="en-US" dirty="0"/>
              <a:t>亿元，带动相关产业规模超过</a:t>
            </a:r>
            <a:r>
              <a:rPr lang="en-US" altLang="zh-CN" dirty="0"/>
              <a:t>5</a:t>
            </a:r>
            <a:r>
              <a:rPr lang="zh-CN" altLang="en-US" dirty="0"/>
              <a:t>万亿元。</a:t>
            </a:r>
          </a:p>
          <a:p>
            <a:endParaRPr lang="zh-CN" altLang="en-US" dirty="0"/>
          </a:p>
          <a:p>
            <a:endParaRPr lang="zh-CN" altLang="en-US" dirty="0"/>
          </a:p>
        </p:txBody>
      </p:sp>
    </p:spTree>
    <p:extLst>
      <p:ext uri="{BB962C8B-B14F-4D97-AF65-F5344CB8AC3E}">
        <p14:creationId xmlns:p14="http://schemas.microsoft.com/office/powerpoint/2010/main" val="8649367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中国的人工智能战略第三步</a:t>
            </a:r>
          </a:p>
        </p:txBody>
      </p:sp>
      <p:sp>
        <p:nvSpPr>
          <p:cNvPr id="3" name="内容占位符 2"/>
          <p:cNvSpPr>
            <a:spLocks noGrp="1"/>
          </p:cNvSpPr>
          <p:nvPr>
            <p:ph idx="1"/>
          </p:nvPr>
        </p:nvSpPr>
        <p:spPr/>
        <p:txBody>
          <a:bodyPr/>
          <a:lstStyle/>
          <a:p>
            <a:r>
              <a:rPr lang="zh-CN" altLang="en-US" dirty="0"/>
              <a:t>到</a:t>
            </a:r>
            <a:r>
              <a:rPr lang="en-US" altLang="zh-CN" dirty="0"/>
              <a:t>2030</a:t>
            </a:r>
            <a:r>
              <a:rPr lang="zh-CN" altLang="en-US" dirty="0"/>
              <a:t>年人工智能理论、技术与应用总体达到世界领先水平，成为世界主要人工智能创新中心，智能经济、智能社会取得明显成效，为跻身创新型国家前列和经济强国奠定重要基础。</a:t>
            </a:r>
            <a:endParaRPr lang="en-US" altLang="zh-CN" dirty="0"/>
          </a:p>
          <a:p>
            <a:r>
              <a:rPr lang="zh-CN" altLang="en-US" dirty="0"/>
              <a:t>人工智能在生产生活、社会治理、国防建设各方面应用的广度深度极大拓展，形成涵盖核心技术、关键系统、支撑平台和智能应用的完备产业链和高端产业群，人工智能核心产业规模超过</a:t>
            </a:r>
            <a:r>
              <a:rPr lang="en-US" altLang="zh-CN" dirty="0"/>
              <a:t>1</a:t>
            </a:r>
            <a:r>
              <a:rPr lang="zh-CN" altLang="en-US" dirty="0"/>
              <a:t>万亿元，带动相关产业规模超过</a:t>
            </a:r>
            <a:r>
              <a:rPr lang="en-US" altLang="zh-CN" dirty="0"/>
              <a:t>10</a:t>
            </a:r>
            <a:r>
              <a:rPr lang="zh-CN" altLang="en-US" dirty="0"/>
              <a:t>万亿元。</a:t>
            </a:r>
          </a:p>
          <a:p>
            <a:endParaRPr lang="zh-CN" altLang="en-US" dirty="0"/>
          </a:p>
        </p:txBody>
      </p:sp>
    </p:spTree>
    <p:extLst>
      <p:ext uri="{BB962C8B-B14F-4D97-AF65-F5344CB8AC3E}">
        <p14:creationId xmlns:p14="http://schemas.microsoft.com/office/powerpoint/2010/main" val="1057910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重点任务：</a:t>
            </a:r>
            <a:r>
              <a:rPr lang="zh-CN" altLang="zh-CN" dirty="0"/>
              <a:t>新一代人工智能基础理论体系</a:t>
            </a:r>
            <a:endParaRPr lang="zh-CN" altLang="en-US" dirty="0"/>
          </a:p>
        </p:txBody>
      </p:sp>
      <p:sp>
        <p:nvSpPr>
          <p:cNvPr id="3" name="内容占位符 2"/>
          <p:cNvSpPr>
            <a:spLocks noGrp="1"/>
          </p:cNvSpPr>
          <p:nvPr>
            <p:ph idx="1"/>
          </p:nvPr>
        </p:nvSpPr>
        <p:spPr/>
        <p:txBody>
          <a:bodyPr>
            <a:normAutofit fontScale="92500"/>
          </a:bodyPr>
          <a:lstStyle/>
          <a:p>
            <a:r>
              <a:rPr lang="en-US" altLang="zh-CN" dirty="0"/>
              <a:t>1.</a:t>
            </a:r>
            <a:r>
              <a:rPr lang="zh-CN" altLang="zh-CN" dirty="0"/>
              <a:t>大数据智能理论。研究数据驱动与知识引导相结合的人工智能新方法、以自然语言理解和图像图形为核心的认知计算理论和方法、综合深度推理与创意人工智能理论与方法、非完全信息下智能决策基础理论与框架、数据驱动的通用人工智能数学模型与理论等。</a:t>
            </a:r>
          </a:p>
          <a:p>
            <a:r>
              <a:rPr lang="en-US" altLang="zh-CN" dirty="0"/>
              <a:t>2.</a:t>
            </a:r>
            <a:r>
              <a:rPr lang="zh-CN" altLang="zh-CN" dirty="0"/>
              <a:t>跨媒体感知计算理论。研究超越人类视觉能力的感知获取、面向真实世界的主动视觉感知及计算、自然声学场景的听知觉感知及计算、自然交互环境的言语感知及计算、面向异步序列的类人感知及计算、面向媒体智能感知的自主学习、城市全维度智能感知推理引擎。</a:t>
            </a:r>
          </a:p>
          <a:p>
            <a:r>
              <a:rPr lang="en-US" altLang="zh-CN" dirty="0"/>
              <a:t>3.</a:t>
            </a:r>
            <a:r>
              <a:rPr lang="zh-CN" altLang="zh-CN" dirty="0"/>
              <a:t>混合增强智能理论。机器直觉推理与因果模型、复杂数据和任务的混合增强智能学习方法、真实世界环境下的情境理解及人机群组协同。</a:t>
            </a:r>
          </a:p>
        </p:txBody>
      </p:sp>
    </p:spTree>
    <p:extLst>
      <p:ext uri="{BB962C8B-B14F-4D97-AF65-F5344CB8AC3E}">
        <p14:creationId xmlns:p14="http://schemas.microsoft.com/office/powerpoint/2010/main" val="487937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pPr eaLnBrk="1" hangingPunct="1"/>
            <a:r>
              <a:rPr lang="zh-CN" altLang="en-US" dirty="0"/>
              <a:t>我的机器是智能么？</a:t>
            </a:r>
          </a:p>
        </p:txBody>
      </p:sp>
      <p:sp>
        <p:nvSpPr>
          <p:cNvPr id="26627" name="内容占位符 2"/>
          <p:cNvSpPr>
            <a:spLocks noGrp="1"/>
          </p:cNvSpPr>
          <p:nvPr>
            <p:ph idx="1"/>
          </p:nvPr>
        </p:nvSpPr>
        <p:spPr/>
        <p:txBody>
          <a:bodyPr/>
          <a:lstStyle/>
          <a:p>
            <a:pPr eaLnBrk="1" hangingPunct="1"/>
            <a:r>
              <a:rPr lang="zh-CN" altLang="en-US" dirty="0"/>
              <a:t>判断智能的方法</a:t>
            </a:r>
            <a:r>
              <a:rPr lang="en-US" altLang="zh-CN" dirty="0"/>
              <a:t>——</a:t>
            </a:r>
            <a:r>
              <a:rPr lang="zh-CN" altLang="en-US" dirty="0"/>
              <a:t>图灵测试</a:t>
            </a:r>
            <a:endParaRPr lang="en-US" altLang="zh-CN" dirty="0"/>
          </a:p>
          <a:p>
            <a:pPr eaLnBrk="1" hangingPunct="1"/>
            <a:endParaRPr lang="en-US" altLang="zh-CN" dirty="0"/>
          </a:p>
          <a:p>
            <a:pPr eaLnBrk="1" hangingPunct="1"/>
            <a:endParaRPr lang="zh-CN" altLang="en-US" dirty="0"/>
          </a:p>
        </p:txBody>
      </p:sp>
      <p:sp>
        <p:nvSpPr>
          <p:cNvPr id="26628" name="灯片编号占位符 3"/>
          <p:cNvSpPr>
            <a:spLocks noGrp="1"/>
          </p:cNvSpPr>
          <p:nvPr>
            <p:ph type="sldNum" sz="quarter" idx="12"/>
          </p:nvPr>
        </p:nvSpPr>
        <p:spPr>
          <a:noFill/>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EECF639-CE7F-4229-A32F-782BA3785E2B}" type="slidenum">
              <a:rPr lang="en-US" altLang="zh-CN" smtClean="0"/>
              <a:pPr eaLnBrk="1" hangingPunct="1"/>
              <a:t>8</a:t>
            </a:fld>
            <a:endParaRPr lang="en-US" altLang="zh-CN"/>
          </a:p>
        </p:txBody>
      </p:sp>
      <p:grpSp>
        <p:nvGrpSpPr>
          <p:cNvPr id="2" name="组合 1"/>
          <p:cNvGrpSpPr/>
          <p:nvPr/>
        </p:nvGrpSpPr>
        <p:grpSpPr>
          <a:xfrm>
            <a:off x="3793800" y="2559006"/>
            <a:ext cx="4932384" cy="3343449"/>
            <a:chOff x="7000463" y="1251483"/>
            <a:chExt cx="4932384" cy="3343449"/>
          </a:xfrm>
        </p:grpSpPr>
        <p:pic>
          <p:nvPicPr>
            <p:cNvPr id="5" name="Picture 6" descr="0529sur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0600" y="1251483"/>
              <a:ext cx="1606550" cy="23050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26630" name="Text Box 3"/>
            <p:cNvSpPr txBox="1">
              <a:spLocks noChangeArrowheads="1"/>
            </p:cNvSpPr>
            <p:nvPr/>
          </p:nvSpPr>
          <p:spPr bwMode="auto">
            <a:xfrm>
              <a:off x="7000463" y="3671007"/>
              <a:ext cx="4932384" cy="923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en-US" altLang="zh-CN" sz="2400" b="1" dirty="0">
                  <a:solidFill>
                    <a:srgbClr val="00B050"/>
                  </a:solidFill>
                  <a:latin typeface="Palatino Linotype" pitchFamily="18" charset="0"/>
                  <a:ea typeface="仿宋_GB2312" pitchFamily="49" charset="-122"/>
                </a:rPr>
                <a:t>Allen Turing (1912 ~ 1954):</a:t>
              </a:r>
            </a:p>
            <a:p>
              <a:pPr eaLnBrk="1" hangingPunct="1">
                <a:spcBef>
                  <a:spcPct val="50000"/>
                </a:spcBef>
              </a:pPr>
              <a:r>
                <a:rPr kumimoji="1" lang="zh-CN" altLang="en-US" sz="2000" b="1" dirty="0">
                  <a:solidFill>
                    <a:srgbClr val="00B050"/>
                  </a:solidFill>
                  <a:latin typeface="Palatino Linotype" pitchFamily="18" charset="0"/>
                  <a:ea typeface="仿宋_GB2312" pitchFamily="49" charset="-122"/>
                </a:rPr>
                <a:t>英国数学家、逻辑学家、计算机科学之父</a:t>
              </a:r>
            </a:p>
          </p:txBody>
        </p:sp>
      </p:grpSp>
    </p:spTree>
    <p:extLst>
      <p:ext uri="{BB962C8B-B14F-4D97-AF65-F5344CB8AC3E}">
        <p14:creationId xmlns:p14="http://schemas.microsoft.com/office/powerpoint/2010/main" val="33191966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重点任务：</a:t>
            </a:r>
            <a:r>
              <a:rPr lang="zh-CN" altLang="zh-CN" dirty="0"/>
              <a:t>新一代人工智能基础理论体系</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4.</a:t>
            </a:r>
            <a:r>
              <a:rPr lang="zh-CN" altLang="zh-CN" dirty="0"/>
              <a:t>群体智能理论。研究群体智能结构理论与组织方法、群体智能激励机制与涌现机理、群体智能学习理论与方法、群体智能通用计算范式与模型。</a:t>
            </a:r>
          </a:p>
          <a:p>
            <a:r>
              <a:rPr lang="en-US" altLang="zh-CN" dirty="0"/>
              <a:t>5.</a:t>
            </a:r>
            <a:r>
              <a:rPr lang="zh-CN" altLang="zh-CN" dirty="0"/>
              <a:t>自主协同控制与优化决策理论。研究面向自主无人系统的协同感知与交互，面向自主无人系统的协同控制与优化决策，知识驱动的人机物三元协同与互操作等理论。</a:t>
            </a:r>
          </a:p>
          <a:p>
            <a:r>
              <a:rPr lang="en-US" altLang="zh-CN" dirty="0"/>
              <a:t>6.</a:t>
            </a:r>
            <a:r>
              <a:rPr lang="zh-CN" altLang="zh-CN" dirty="0"/>
              <a:t>高级机器学习理论。研究统计学习基础理论、不确定性推理与决策、分布式学习与交互、隐私保护学习、小样本学习、深度强化学习、无监督学习、半监督学习、主动学习等学习理论和高效模型。</a:t>
            </a:r>
          </a:p>
          <a:p>
            <a:r>
              <a:rPr lang="en-US" altLang="zh-CN" dirty="0"/>
              <a:t>7.</a:t>
            </a:r>
            <a:r>
              <a:rPr lang="zh-CN" altLang="zh-CN" dirty="0"/>
              <a:t>类脑智能计算理论。研究类脑感知、类脑学习、类脑记忆机制与计算融合、类脑复杂系统、类脑控制等理论与方法。</a:t>
            </a:r>
          </a:p>
          <a:p>
            <a:endParaRPr lang="zh-CN" altLang="en-US" dirty="0"/>
          </a:p>
        </p:txBody>
      </p:sp>
    </p:spTree>
    <p:extLst>
      <p:ext uri="{BB962C8B-B14F-4D97-AF65-F5344CB8AC3E}">
        <p14:creationId xmlns:p14="http://schemas.microsoft.com/office/powerpoint/2010/main" val="31438438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9491"/>
            <a:ext cx="10515600" cy="1325563"/>
          </a:xfrm>
        </p:spPr>
        <p:txBody>
          <a:bodyPr>
            <a:normAutofit/>
          </a:bodyPr>
          <a:lstStyle/>
          <a:p>
            <a:r>
              <a:rPr lang="zh-CN" altLang="en-US" sz="4000" dirty="0"/>
              <a:t>重点任务：</a:t>
            </a:r>
            <a:r>
              <a:rPr lang="zh-CN" altLang="zh-CN" sz="4000" dirty="0"/>
              <a:t>新一代人工智能关键共性技术体系</a:t>
            </a:r>
            <a:endParaRPr lang="zh-CN" altLang="en-US" sz="4000" dirty="0"/>
          </a:p>
        </p:txBody>
      </p:sp>
      <p:sp>
        <p:nvSpPr>
          <p:cNvPr id="3" name="内容占位符 2"/>
          <p:cNvSpPr>
            <a:spLocks noGrp="1"/>
          </p:cNvSpPr>
          <p:nvPr>
            <p:ph idx="1"/>
          </p:nvPr>
        </p:nvSpPr>
        <p:spPr>
          <a:xfrm>
            <a:off x="838200" y="1405054"/>
            <a:ext cx="10515600" cy="5174166"/>
          </a:xfrm>
        </p:spPr>
        <p:txBody>
          <a:bodyPr>
            <a:normAutofit lnSpcReduction="10000"/>
          </a:bodyPr>
          <a:lstStyle/>
          <a:p>
            <a:r>
              <a:rPr lang="en-US" altLang="zh-CN" dirty="0"/>
              <a:t>3.</a:t>
            </a:r>
            <a:r>
              <a:rPr lang="zh-CN" altLang="zh-CN" dirty="0"/>
              <a:t>群体智能关键技术。开展群体智能的主动感知与发现、知识获取与生成、协同与共享、评估与演化、人机整合与增强、自我维持与安全交互等关键技术研究，构建群智空间的服务体系结构，研究移动群体智能的协同决策与控制技术。</a:t>
            </a:r>
            <a:endParaRPr lang="en-US" altLang="zh-CN" dirty="0"/>
          </a:p>
          <a:p>
            <a:pPr lvl="1"/>
            <a:r>
              <a:rPr lang="zh-CN" altLang="zh-CN" dirty="0"/>
              <a:t>重点突破基于互联网的大众化协同、大规模协作的知识资源管理与开放式共享等技术，建立群智知识表示框架，实现基于群智感知的知识获取和开放动态环境下的群智融合与增强，支撑覆盖全国的千万级规模群体感知、协同与演化。</a:t>
            </a:r>
          </a:p>
          <a:p>
            <a:r>
              <a:rPr lang="en-US" altLang="zh-CN" dirty="0"/>
              <a:t>6.</a:t>
            </a:r>
            <a:r>
              <a:rPr lang="zh-CN" altLang="zh-CN" dirty="0"/>
              <a:t>虚拟现实智能建模技术。研究虚拟对象智能行为的数学表达与建模方法，虚拟对象与用户之间进行自然、持续、深入交互等问题，智能对象建模的技术与方法体系。</a:t>
            </a:r>
          </a:p>
          <a:p>
            <a:r>
              <a:rPr lang="en-US" altLang="zh-CN" dirty="0"/>
              <a:t>8.</a:t>
            </a:r>
            <a:r>
              <a:rPr lang="zh-CN" altLang="zh-CN" dirty="0"/>
              <a:t>自然语言处理技术。研究短文本的计算与分析技术，跨语言文本挖掘技术和面向机器认知智能的语义理解技术，多媒体信息理解的人机对话系统。</a:t>
            </a:r>
            <a:endParaRPr lang="zh-CN" altLang="en-US" dirty="0"/>
          </a:p>
        </p:txBody>
      </p:sp>
    </p:spTree>
    <p:extLst>
      <p:ext uri="{BB962C8B-B14F-4D97-AF65-F5344CB8AC3E}">
        <p14:creationId xmlns:p14="http://schemas.microsoft.com/office/powerpoint/2010/main" val="10177164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重点任务：</a:t>
            </a:r>
            <a:r>
              <a:rPr lang="zh-CN" altLang="zh-CN" dirty="0"/>
              <a:t>新一代人工智能</a:t>
            </a:r>
            <a:r>
              <a:rPr lang="zh-CN" altLang="en-US" dirty="0"/>
              <a:t>创新平台</a:t>
            </a:r>
          </a:p>
        </p:txBody>
      </p:sp>
      <p:sp>
        <p:nvSpPr>
          <p:cNvPr id="3" name="内容占位符 2"/>
          <p:cNvSpPr>
            <a:spLocks noGrp="1"/>
          </p:cNvSpPr>
          <p:nvPr>
            <p:ph idx="1"/>
          </p:nvPr>
        </p:nvSpPr>
        <p:spPr>
          <a:xfrm>
            <a:off x="838200" y="1427356"/>
            <a:ext cx="10515600" cy="5151864"/>
          </a:xfrm>
        </p:spPr>
        <p:txBody>
          <a:bodyPr>
            <a:normAutofit/>
          </a:bodyPr>
          <a:lstStyle/>
          <a:p>
            <a:r>
              <a:rPr lang="en-US" altLang="zh-CN" dirty="0"/>
              <a:t>1.</a:t>
            </a:r>
            <a:r>
              <a:rPr lang="zh-CN" altLang="zh-CN" dirty="0"/>
              <a:t>人工智能开源软硬件基础平台。建立大数据人工智能开源软件基础平台、终端与云端协同的人工智能云服务平台、新型多元智能传感器件与集成平台、未来网络中的大数据智能化服务平台等。</a:t>
            </a:r>
          </a:p>
          <a:p>
            <a:r>
              <a:rPr lang="en-US" altLang="zh-CN" dirty="0"/>
              <a:t>2.</a:t>
            </a:r>
            <a:r>
              <a:rPr lang="zh-CN" altLang="zh-CN" dirty="0"/>
              <a:t>群体智能服务平台。建立群智众创计算支撑平台、科技众创服务系统、群智软件开发与验证自动化系统、群智软件学习与创新系统、开放环境的群智决策系统、群智共享经济服务系统。</a:t>
            </a:r>
          </a:p>
          <a:p>
            <a:r>
              <a:rPr lang="en-US" altLang="zh-CN" dirty="0"/>
              <a:t>5.</a:t>
            </a:r>
            <a:r>
              <a:rPr lang="zh-CN" altLang="zh-CN" dirty="0"/>
              <a:t>人工智能基础数据与安全检测平台。建设面向人工智能的公共数据资源库、标准测试数据集、云服务平台，建立人工智能算法与平台安全性测试模型及评估模型，研发人工智能算法与平台安全性测评工具集。</a:t>
            </a:r>
            <a:endParaRPr lang="zh-CN" altLang="en-US" dirty="0"/>
          </a:p>
        </p:txBody>
      </p:sp>
    </p:spTree>
    <p:extLst>
      <p:ext uri="{BB962C8B-B14F-4D97-AF65-F5344CB8AC3E}">
        <p14:creationId xmlns:p14="http://schemas.microsoft.com/office/powerpoint/2010/main" val="2633250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3252"/>
            <a:ext cx="10515600" cy="1325563"/>
          </a:xfrm>
        </p:spPr>
        <p:txBody>
          <a:bodyPr/>
          <a:lstStyle/>
          <a:p>
            <a:r>
              <a:rPr lang="zh-CN" altLang="en-US" dirty="0"/>
              <a:t>重点任务：建设安全便捷的智能社会</a:t>
            </a:r>
          </a:p>
        </p:txBody>
      </p:sp>
      <p:sp>
        <p:nvSpPr>
          <p:cNvPr id="3" name="内容占位符 2"/>
          <p:cNvSpPr>
            <a:spLocks noGrp="1"/>
          </p:cNvSpPr>
          <p:nvPr>
            <p:ph idx="1"/>
          </p:nvPr>
        </p:nvSpPr>
        <p:spPr>
          <a:xfrm>
            <a:off x="838200" y="1393902"/>
            <a:ext cx="10515600" cy="5307981"/>
          </a:xfrm>
        </p:spPr>
        <p:txBody>
          <a:bodyPr>
            <a:normAutofit lnSpcReduction="10000"/>
          </a:bodyPr>
          <a:lstStyle/>
          <a:p>
            <a:r>
              <a:rPr lang="zh-CN" altLang="zh-CN" u="sng" dirty="0"/>
              <a:t>智能教育</a:t>
            </a:r>
            <a:endParaRPr lang="en-US" altLang="zh-CN" u="sng" dirty="0"/>
          </a:p>
          <a:p>
            <a:pPr lvl="1"/>
            <a:r>
              <a:rPr lang="zh-CN" altLang="zh-CN" dirty="0"/>
              <a:t>利用智能技术加快推动人才培养模式、教学方法改革，构建包含智能学习、交互式学习的新型教育体系。开展智能校园建设，推动人工智能在教学、管理、资源建设等全流程应用。开发立体综合教学场、基于大数据智能的在线学习教育平台。开发智能教育助理，建立智能、快速、全面的教育分析系统。建立以学习者为中心的教育环境，提供精准推送的教育服务，实现日常教育和终身教育定制化。</a:t>
            </a:r>
            <a:endParaRPr lang="en-US" altLang="zh-CN" dirty="0"/>
          </a:p>
          <a:p>
            <a:r>
              <a:rPr lang="zh-CN" altLang="zh-CN" u="sng" dirty="0"/>
              <a:t>智能健康和养老</a:t>
            </a:r>
            <a:endParaRPr lang="en-US" altLang="zh-CN" u="sng" dirty="0"/>
          </a:p>
          <a:p>
            <a:pPr lvl="1"/>
            <a:r>
              <a:rPr lang="zh-CN" altLang="zh-CN" dirty="0"/>
              <a:t>加强群体智能健康管理，突破健康大数据分析、物联网等关键技术，研发健康管理可穿戴设备和家庭智能健康检测监测设备，推动健康管理实现从点状监测向连续监测、从短流程管理向长流程管理转变。建设智能养老社区和机构，构建安全便捷的智能化养老基础设施体系。加强老年人产品智能化和智能产品适老化，开发视听辅助设备、物理辅助设备等智能家居养老设备，拓展老年人活动空间。开发面向老年人的移动社交和服务平台、情感陪护助手，提升老年人生活质量</a:t>
            </a:r>
            <a:endParaRPr lang="zh-CN" altLang="en-US" dirty="0"/>
          </a:p>
        </p:txBody>
      </p:sp>
    </p:spTree>
    <p:extLst>
      <p:ext uri="{BB962C8B-B14F-4D97-AF65-F5344CB8AC3E}">
        <p14:creationId xmlns:p14="http://schemas.microsoft.com/office/powerpoint/2010/main" val="11300642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重点任务：建设安全便捷的智能社会</a:t>
            </a:r>
          </a:p>
        </p:txBody>
      </p:sp>
      <p:sp>
        <p:nvSpPr>
          <p:cNvPr id="3" name="内容占位符 2"/>
          <p:cNvSpPr>
            <a:spLocks noGrp="1"/>
          </p:cNvSpPr>
          <p:nvPr>
            <p:ph idx="1"/>
          </p:nvPr>
        </p:nvSpPr>
        <p:spPr/>
        <p:txBody>
          <a:bodyPr/>
          <a:lstStyle/>
          <a:p>
            <a:r>
              <a:rPr lang="zh-CN" altLang="zh-CN" u="sng" dirty="0"/>
              <a:t>智能环保</a:t>
            </a:r>
            <a:endParaRPr lang="en-US" altLang="zh-CN" u="sng" dirty="0"/>
          </a:p>
          <a:p>
            <a:pPr lvl="1"/>
            <a:r>
              <a:rPr lang="zh-CN" altLang="zh-CN" dirty="0"/>
              <a:t>建立涵盖大气、水、土壤等环境领域的智能监控大数据平台体系，建成陆海统筹、天地一体、上下协同、信息共享的智能环境监测网络和服务平台。研发资源能源消耗、环境污染物排放智能预测模型方法和预警方案。加强京津冀、长江经济带等国家重大战略区域环境保护和突发环境事件智能防控体系建设。</a:t>
            </a:r>
          </a:p>
          <a:p>
            <a:endParaRPr lang="zh-CN" altLang="en-US" dirty="0"/>
          </a:p>
        </p:txBody>
      </p:sp>
    </p:spTree>
    <p:extLst>
      <p:ext uri="{BB962C8B-B14F-4D97-AF65-F5344CB8AC3E}">
        <p14:creationId xmlns:p14="http://schemas.microsoft.com/office/powerpoint/2010/main" val="36368303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人工智能开放创新平台</a:t>
            </a:r>
          </a:p>
        </p:txBody>
      </p:sp>
      <p:sp>
        <p:nvSpPr>
          <p:cNvPr id="3" name="内容占位符 2"/>
          <p:cNvSpPr>
            <a:spLocks noGrp="1"/>
          </p:cNvSpPr>
          <p:nvPr>
            <p:ph idx="1"/>
          </p:nvPr>
        </p:nvSpPr>
        <p:spPr/>
        <p:txBody>
          <a:bodyPr/>
          <a:lstStyle/>
          <a:p>
            <a:r>
              <a:rPr lang="zh-CN" altLang="en-US" dirty="0"/>
              <a:t>百度：建设自动驾驶国家新一代人工智能开放创新平台</a:t>
            </a:r>
          </a:p>
          <a:p>
            <a:r>
              <a:rPr lang="zh-CN" altLang="en-US" dirty="0"/>
              <a:t>阿里：建设城市大脑国家新一代人工智能开放创新平台</a:t>
            </a:r>
          </a:p>
          <a:p>
            <a:r>
              <a:rPr lang="zh-CN" altLang="en-US" dirty="0"/>
              <a:t>腾讯：建设医疗影像国家新一代人工智能开放创新平台</a:t>
            </a:r>
          </a:p>
          <a:p>
            <a:r>
              <a:rPr lang="zh-CN" altLang="en-US" dirty="0"/>
              <a:t>科大讯飞：建设智能语音国家新一代人工智能开放创新平台</a:t>
            </a:r>
            <a:endParaRPr lang="en-US" altLang="zh-CN" dirty="0"/>
          </a:p>
          <a:p>
            <a:r>
              <a:rPr lang="zh-CN" altLang="en-US" dirty="0"/>
              <a:t>商汤科技：建设智能视觉国家新一代人工智能开放创新平台</a:t>
            </a:r>
          </a:p>
          <a:p>
            <a:endParaRPr lang="zh-CN" altLang="en-US" dirty="0"/>
          </a:p>
        </p:txBody>
      </p:sp>
    </p:spTree>
    <p:extLst>
      <p:ext uri="{BB962C8B-B14F-4D97-AF65-F5344CB8AC3E}">
        <p14:creationId xmlns:p14="http://schemas.microsoft.com/office/powerpoint/2010/main" val="2188428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48252B2-4B45-4936-A60F-0D98D62E39F5}"/>
              </a:ext>
            </a:extLst>
          </p:cNvPr>
          <p:cNvSpPr>
            <a:spLocks noGrp="1"/>
          </p:cNvSpPr>
          <p:nvPr>
            <p:ph type="title"/>
          </p:nvPr>
        </p:nvSpPr>
        <p:spPr>
          <a:xfrm>
            <a:off x="838200" y="159798"/>
            <a:ext cx="10515600" cy="598735"/>
          </a:xfrm>
        </p:spPr>
        <p:txBody>
          <a:bodyPr>
            <a:normAutofit/>
          </a:bodyPr>
          <a:lstStyle/>
          <a:p>
            <a:r>
              <a:rPr lang="zh-CN" altLang="en-US" sz="2400" dirty="0"/>
              <a:t>百度：自动驾驶</a:t>
            </a:r>
          </a:p>
        </p:txBody>
      </p:sp>
      <p:pic>
        <p:nvPicPr>
          <p:cNvPr id="7" name="内容占位符 6">
            <a:extLst>
              <a:ext uri="{FF2B5EF4-FFF2-40B4-BE49-F238E27FC236}">
                <a16:creationId xmlns:a16="http://schemas.microsoft.com/office/drawing/2014/main" id="{0E9279E6-AEE8-499D-A24E-BB12C09D5F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037978"/>
            <a:ext cx="4851773" cy="2912585"/>
          </a:xfrm>
        </p:spPr>
      </p:pic>
      <p:sp>
        <p:nvSpPr>
          <p:cNvPr id="8" name="文本框 7">
            <a:extLst>
              <a:ext uri="{FF2B5EF4-FFF2-40B4-BE49-F238E27FC236}">
                <a16:creationId xmlns:a16="http://schemas.microsoft.com/office/drawing/2014/main" id="{CA095576-BDC0-40F5-B9CC-302173735C1E}"/>
              </a:ext>
            </a:extLst>
          </p:cNvPr>
          <p:cNvSpPr txBox="1"/>
          <p:nvPr/>
        </p:nvSpPr>
        <p:spPr>
          <a:xfrm>
            <a:off x="1026480" y="4110361"/>
            <a:ext cx="4851773" cy="923330"/>
          </a:xfrm>
          <a:prstGeom prst="rect">
            <a:avLst/>
          </a:prstGeom>
          <a:noFill/>
        </p:spPr>
        <p:txBody>
          <a:bodyPr wrap="square" rtlCol="0">
            <a:spAutoFit/>
          </a:bodyPr>
          <a:lstStyle/>
          <a:p>
            <a:r>
              <a:rPr lang="zh-CN" altLang="en-US" dirty="0"/>
              <a:t>百度自动驾驶事业部成立于</a:t>
            </a:r>
            <a:r>
              <a:rPr lang="en-US" altLang="zh-CN" dirty="0"/>
              <a:t>2015</a:t>
            </a:r>
            <a:r>
              <a:rPr lang="zh-CN" altLang="en-US" dirty="0"/>
              <a:t>年</a:t>
            </a:r>
            <a:r>
              <a:rPr lang="en-US" altLang="zh-CN" dirty="0"/>
              <a:t>12</a:t>
            </a:r>
            <a:r>
              <a:rPr lang="zh-CN" altLang="en-US" dirty="0"/>
              <a:t>月</a:t>
            </a:r>
            <a:r>
              <a:rPr lang="en-US" altLang="zh-CN" dirty="0"/>
              <a:t>14</a:t>
            </a:r>
            <a:r>
              <a:rPr lang="zh-CN" altLang="en-US" dirty="0"/>
              <a:t>日，计划三年实现自动驾驶汽车的商用化，五年实现量产</a:t>
            </a:r>
          </a:p>
        </p:txBody>
      </p:sp>
      <p:pic>
        <p:nvPicPr>
          <p:cNvPr id="10" name="图片 9">
            <a:extLst>
              <a:ext uri="{FF2B5EF4-FFF2-40B4-BE49-F238E27FC236}">
                <a16:creationId xmlns:a16="http://schemas.microsoft.com/office/drawing/2014/main" id="{2069F9F5-266A-4832-B734-57CCE5C55824}"/>
              </a:ext>
            </a:extLst>
          </p:cNvPr>
          <p:cNvPicPr>
            <a:picLocks noChangeAspect="1"/>
          </p:cNvPicPr>
          <p:nvPr/>
        </p:nvPicPr>
        <p:blipFill>
          <a:blip r:embed="rId4"/>
          <a:stretch>
            <a:fillRect/>
          </a:stretch>
        </p:blipFill>
        <p:spPr>
          <a:xfrm>
            <a:off x="7097066" y="1037977"/>
            <a:ext cx="3731199" cy="2069207"/>
          </a:xfrm>
          <a:prstGeom prst="rect">
            <a:avLst/>
          </a:prstGeom>
        </p:spPr>
      </p:pic>
      <p:pic>
        <p:nvPicPr>
          <p:cNvPr id="11" name="图片 10">
            <a:extLst>
              <a:ext uri="{FF2B5EF4-FFF2-40B4-BE49-F238E27FC236}">
                <a16:creationId xmlns:a16="http://schemas.microsoft.com/office/drawing/2014/main" id="{2B6CCBF7-E3D4-4EF6-B2C4-D07B57E366DB}"/>
              </a:ext>
            </a:extLst>
          </p:cNvPr>
          <p:cNvPicPr>
            <a:picLocks noChangeAspect="1"/>
          </p:cNvPicPr>
          <p:nvPr/>
        </p:nvPicPr>
        <p:blipFill>
          <a:blip r:embed="rId5"/>
          <a:stretch>
            <a:fillRect/>
          </a:stretch>
        </p:blipFill>
        <p:spPr>
          <a:xfrm>
            <a:off x="6096000" y="3386628"/>
            <a:ext cx="5733333" cy="3209524"/>
          </a:xfrm>
          <a:prstGeom prst="rect">
            <a:avLst/>
          </a:prstGeom>
        </p:spPr>
      </p:pic>
      <p:sp>
        <p:nvSpPr>
          <p:cNvPr id="12" name="文本框 11">
            <a:extLst>
              <a:ext uri="{FF2B5EF4-FFF2-40B4-BE49-F238E27FC236}">
                <a16:creationId xmlns:a16="http://schemas.microsoft.com/office/drawing/2014/main" id="{B9177E5D-3640-4C25-B0E8-D7928E1F3B7F}"/>
              </a:ext>
            </a:extLst>
          </p:cNvPr>
          <p:cNvSpPr txBox="1"/>
          <p:nvPr/>
        </p:nvSpPr>
        <p:spPr>
          <a:xfrm>
            <a:off x="838200" y="5530788"/>
            <a:ext cx="4941163" cy="923330"/>
          </a:xfrm>
          <a:prstGeom prst="rect">
            <a:avLst/>
          </a:prstGeom>
          <a:noFill/>
        </p:spPr>
        <p:txBody>
          <a:bodyPr wrap="square" rtlCol="0">
            <a:spAutoFit/>
          </a:bodyPr>
          <a:lstStyle/>
          <a:p>
            <a:r>
              <a:rPr lang="zh-CN" altLang="en-US" dirty="0"/>
              <a:t>我国已为</a:t>
            </a:r>
            <a:r>
              <a:rPr lang="en-US" altLang="zh-CN" dirty="0"/>
              <a:t>32</a:t>
            </a:r>
            <a:r>
              <a:rPr lang="zh-CN" altLang="en-US" dirty="0"/>
              <a:t>家自动驾驶领域关联企业发放了</a:t>
            </a:r>
            <a:r>
              <a:rPr lang="en-US" altLang="zh-CN" dirty="0"/>
              <a:t>101</a:t>
            </a:r>
            <a:r>
              <a:rPr lang="zh-CN" altLang="en-US" dirty="0"/>
              <a:t>张智能网联汽车道路测试牌照，百度独占一半（超过</a:t>
            </a:r>
            <a:r>
              <a:rPr lang="en-US" altLang="zh-CN" dirty="0"/>
              <a:t>50</a:t>
            </a:r>
            <a:r>
              <a:rPr lang="zh-CN" altLang="en-US" dirty="0"/>
              <a:t>张）自动驾驶路测牌照</a:t>
            </a:r>
          </a:p>
        </p:txBody>
      </p:sp>
      <p:sp>
        <p:nvSpPr>
          <p:cNvPr id="13" name="箭头: 右 12">
            <a:extLst>
              <a:ext uri="{FF2B5EF4-FFF2-40B4-BE49-F238E27FC236}">
                <a16:creationId xmlns:a16="http://schemas.microsoft.com/office/drawing/2014/main" id="{A2212DE4-CFF8-4AAC-8CAC-25120A693364}"/>
              </a:ext>
            </a:extLst>
          </p:cNvPr>
          <p:cNvSpPr/>
          <p:nvPr/>
        </p:nvSpPr>
        <p:spPr>
          <a:xfrm>
            <a:off x="5689973" y="5820022"/>
            <a:ext cx="376561" cy="217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上 13">
            <a:extLst>
              <a:ext uri="{FF2B5EF4-FFF2-40B4-BE49-F238E27FC236}">
                <a16:creationId xmlns:a16="http://schemas.microsoft.com/office/drawing/2014/main" id="{D3387B56-01E5-4EE2-9FC4-0BC5D72432F5}"/>
              </a:ext>
            </a:extLst>
          </p:cNvPr>
          <p:cNvSpPr/>
          <p:nvPr/>
        </p:nvSpPr>
        <p:spPr>
          <a:xfrm>
            <a:off x="838200" y="4110361"/>
            <a:ext cx="230206" cy="3420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96249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A0A436-49A4-46A7-B4A6-BEAFCE86394E}"/>
              </a:ext>
            </a:extLst>
          </p:cNvPr>
          <p:cNvSpPr>
            <a:spLocks noGrp="1"/>
          </p:cNvSpPr>
          <p:nvPr>
            <p:ph type="title"/>
          </p:nvPr>
        </p:nvSpPr>
        <p:spPr>
          <a:xfrm>
            <a:off x="838200" y="310718"/>
            <a:ext cx="10515600" cy="598735"/>
          </a:xfrm>
        </p:spPr>
        <p:txBody>
          <a:bodyPr>
            <a:noAutofit/>
          </a:bodyPr>
          <a:lstStyle/>
          <a:p>
            <a:r>
              <a:rPr lang="zh-CN" altLang="en-US" sz="4000" dirty="0"/>
              <a:t>百度：自动驾驶</a:t>
            </a:r>
          </a:p>
        </p:txBody>
      </p:sp>
      <p:sp>
        <p:nvSpPr>
          <p:cNvPr id="3" name="内容占位符 2">
            <a:extLst>
              <a:ext uri="{FF2B5EF4-FFF2-40B4-BE49-F238E27FC236}">
                <a16:creationId xmlns:a16="http://schemas.microsoft.com/office/drawing/2014/main" id="{4DE0F8DA-B543-4C3F-9256-109BA73FC57F}"/>
              </a:ext>
            </a:extLst>
          </p:cNvPr>
          <p:cNvSpPr>
            <a:spLocks noGrp="1"/>
          </p:cNvSpPr>
          <p:nvPr>
            <p:ph idx="1"/>
          </p:nvPr>
        </p:nvSpPr>
        <p:spPr>
          <a:xfrm>
            <a:off x="838200" y="1063726"/>
            <a:ext cx="10515600" cy="4351338"/>
          </a:xfrm>
        </p:spPr>
        <p:txBody>
          <a:bodyPr/>
          <a:lstStyle/>
          <a:p>
            <a:r>
              <a:rPr lang="en-US" altLang="zh-CN" dirty="0"/>
              <a:t>2018</a:t>
            </a:r>
            <a:r>
              <a:rPr lang="zh-CN" altLang="en-US" dirty="0"/>
              <a:t>年，百度与金龙客车协力完成一年前的合作计划</a:t>
            </a:r>
            <a:r>
              <a:rPr lang="en-US" altLang="zh-CN" dirty="0"/>
              <a:t>——</a:t>
            </a:r>
            <a:r>
              <a:rPr lang="zh-CN" altLang="en-US" dirty="0"/>
              <a:t>商用级别的自动驾驶巴士“阿波龙”量产下线。</a:t>
            </a:r>
          </a:p>
          <a:p>
            <a:r>
              <a:rPr lang="en-US" altLang="zh-CN" dirty="0"/>
              <a:t>2018</a:t>
            </a:r>
            <a:r>
              <a:rPr lang="zh-CN" altLang="en-US" dirty="0"/>
              <a:t>年，阿波龙已经从生产车间驶向雄安、武汉、北京、深圳等地封闭园区投入示范运营。</a:t>
            </a:r>
          </a:p>
          <a:p>
            <a:r>
              <a:rPr lang="en-US" altLang="zh-CN" dirty="0"/>
              <a:t>2020</a:t>
            </a:r>
            <a:r>
              <a:rPr lang="zh-CN" altLang="en-US" dirty="0"/>
              <a:t>年，阿波龙将批量出口日本，在东京等地开展商业化运营。</a:t>
            </a:r>
          </a:p>
          <a:p>
            <a:pPr marL="0" indent="0">
              <a:buNone/>
            </a:pP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50" y="3422441"/>
            <a:ext cx="4762500" cy="3171825"/>
          </a:xfrm>
          <a:prstGeom prst="rect">
            <a:avLst/>
          </a:prstGeom>
        </p:spPr>
      </p:pic>
    </p:spTree>
    <p:extLst>
      <p:ext uri="{BB962C8B-B14F-4D97-AF65-F5344CB8AC3E}">
        <p14:creationId xmlns:p14="http://schemas.microsoft.com/office/powerpoint/2010/main" val="14354321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96D3119-B913-472F-A599-CD6289CBD52E}"/>
              </a:ext>
            </a:extLst>
          </p:cNvPr>
          <p:cNvSpPr>
            <a:spLocks noGrp="1"/>
          </p:cNvSpPr>
          <p:nvPr>
            <p:ph type="title"/>
          </p:nvPr>
        </p:nvSpPr>
        <p:spPr>
          <a:xfrm>
            <a:off x="838200" y="168676"/>
            <a:ext cx="10515600" cy="580979"/>
          </a:xfrm>
        </p:spPr>
        <p:txBody>
          <a:bodyPr>
            <a:noAutofit/>
          </a:bodyPr>
          <a:lstStyle/>
          <a:p>
            <a:r>
              <a:rPr lang="zh-CN" altLang="en-US" sz="3600" dirty="0"/>
              <a:t>阿里：城市大脑</a:t>
            </a:r>
          </a:p>
        </p:txBody>
      </p:sp>
      <p:sp>
        <p:nvSpPr>
          <p:cNvPr id="15" name="文本框 14">
            <a:extLst>
              <a:ext uri="{FF2B5EF4-FFF2-40B4-BE49-F238E27FC236}">
                <a16:creationId xmlns:a16="http://schemas.microsoft.com/office/drawing/2014/main" id="{806EB1E0-CF11-4C30-8322-15B8410CABC9}"/>
              </a:ext>
            </a:extLst>
          </p:cNvPr>
          <p:cNvSpPr txBox="1"/>
          <p:nvPr/>
        </p:nvSpPr>
        <p:spPr>
          <a:xfrm>
            <a:off x="731668" y="5550045"/>
            <a:ext cx="6050872" cy="923330"/>
          </a:xfrm>
          <a:prstGeom prst="rect">
            <a:avLst/>
          </a:prstGeom>
          <a:noFill/>
        </p:spPr>
        <p:txBody>
          <a:bodyPr wrap="square" rtlCol="0">
            <a:spAutoFit/>
          </a:bodyPr>
          <a:lstStyle/>
          <a:p>
            <a:r>
              <a:rPr lang="zh-CN" altLang="en-US" dirty="0"/>
              <a:t>阿里巴巴集团技术委员会主席王坚指出：“城市大脑不但能造福百姓，也会像登月计划一样，成为机器智能未来</a:t>
            </a:r>
            <a:r>
              <a:rPr lang="en-US" altLang="zh-CN" dirty="0"/>
              <a:t>10</a:t>
            </a:r>
            <a:r>
              <a:rPr lang="zh-CN" altLang="en-US" dirty="0"/>
              <a:t>年最重要的研究平台。”</a:t>
            </a:r>
          </a:p>
        </p:txBody>
      </p:sp>
      <p:pic>
        <p:nvPicPr>
          <p:cNvPr id="16" name="内容占位符 4">
            <a:extLst>
              <a:ext uri="{FF2B5EF4-FFF2-40B4-BE49-F238E27FC236}">
                <a16:creationId xmlns:a16="http://schemas.microsoft.com/office/drawing/2014/main" id="{A09C6BC6-D8CD-4141-B2E4-1DC2341760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476282"/>
            <a:ext cx="5944341" cy="3962894"/>
          </a:xfrm>
        </p:spPr>
      </p:pic>
      <p:sp>
        <p:nvSpPr>
          <p:cNvPr id="17" name="矩形 16">
            <a:extLst>
              <a:ext uri="{FF2B5EF4-FFF2-40B4-BE49-F238E27FC236}">
                <a16:creationId xmlns:a16="http://schemas.microsoft.com/office/drawing/2014/main" id="{1036D7FB-8F3D-46AD-A604-C15A9A485EF3}"/>
              </a:ext>
            </a:extLst>
          </p:cNvPr>
          <p:cNvSpPr/>
          <p:nvPr/>
        </p:nvSpPr>
        <p:spPr>
          <a:xfrm>
            <a:off x="546412" y="822527"/>
            <a:ext cx="6706644" cy="461665"/>
          </a:xfrm>
          <a:prstGeom prst="rect">
            <a:avLst/>
          </a:prstGeom>
        </p:spPr>
        <p:txBody>
          <a:bodyPr wrap="none">
            <a:spAutoFit/>
          </a:bodyPr>
          <a:lstStyle/>
          <a:p>
            <a:pPr marL="285750" indent="-285750">
              <a:buFont typeface="Arial" panose="020B0604020202020204" pitchFamily="34" charset="0"/>
              <a:buChar char="•"/>
            </a:pPr>
            <a:r>
              <a:rPr lang="zh-CN" altLang="en-US" sz="2400" dirty="0"/>
              <a:t>阿里</a:t>
            </a:r>
            <a:r>
              <a:rPr lang="en-US" altLang="zh-CN" sz="2400" dirty="0"/>
              <a:t>NASA</a:t>
            </a:r>
            <a:r>
              <a:rPr lang="zh-CN" altLang="en-US" sz="2400" dirty="0"/>
              <a:t>计划：城市大脑成智能研究第一平台</a:t>
            </a:r>
          </a:p>
        </p:txBody>
      </p:sp>
      <p:sp>
        <p:nvSpPr>
          <p:cNvPr id="18" name="文本框 17">
            <a:extLst>
              <a:ext uri="{FF2B5EF4-FFF2-40B4-BE49-F238E27FC236}">
                <a16:creationId xmlns:a16="http://schemas.microsoft.com/office/drawing/2014/main" id="{DBDF71A0-23EB-406F-87BB-CEAC50624688}"/>
              </a:ext>
            </a:extLst>
          </p:cNvPr>
          <p:cNvSpPr txBox="1"/>
          <p:nvPr/>
        </p:nvSpPr>
        <p:spPr>
          <a:xfrm>
            <a:off x="7253056" y="2118901"/>
            <a:ext cx="4684248" cy="2677656"/>
          </a:xfrm>
          <a:prstGeom prst="rect">
            <a:avLst/>
          </a:prstGeom>
          <a:noFill/>
        </p:spPr>
        <p:txBody>
          <a:bodyPr wrap="square" rtlCol="0">
            <a:spAutoFit/>
          </a:bodyPr>
          <a:lstStyle/>
          <a:p>
            <a:r>
              <a:rPr lang="en-US" altLang="zh-CN" sz="2400" dirty="0"/>
              <a:t>2017</a:t>
            </a:r>
            <a:r>
              <a:rPr lang="zh-CN" altLang="en-US" sz="2400" dirty="0"/>
              <a:t>年</a:t>
            </a:r>
            <a:r>
              <a:rPr lang="en-US" altLang="zh-CN" sz="2400" dirty="0"/>
              <a:t>12</a:t>
            </a:r>
            <a:r>
              <a:rPr lang="zh-CN" altLang="en-US" sz="2400" dirty="0"/>
              <a:t>月，阿里</a:t>
            </a:r>
            <a:r>
              <a:rPr lang="en-US" altLang="zh-CN" sz="2400" dirty="0"/>
              <a:t>ET</a:t>
            </a:r>
            <a:r>
              <a:rPr lang="zh-CN" altLang="en-US" sz="2400" dirty="0"/>
              <a:t>大脑正式发布，提出基于类脑神经元网络物理架构及模糊认知反演理论，实现从单点智能到多体智能的技术跨越，打造出具备多维感知、全局洞察、实时决策、持续进化等类脑认知能力的超级智能体</a:t>
            </a:r>
          </a:p>
        </p:txBody>
      </p:sp>
    </p:spTree>
    <p:extLst>
      <p:ext uri="{BB962C8B-B14F-4D97-AF65-F5344CB8AC3E}">
        <p14:creationId xmlns:p14="http://schemas.microsoft.com/office/powerpoint/2010/main" val="29368145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D89AD-83A1-499D-A367-A70B7325BB75}"/>
              </a:ext>
            </a:extLst>
          </p:cNvPr>
          <p:cNvSpPr>
            <a:spLocks noGrp="1"/>
          </p:cNvSpPr>
          <p:nvPr>
            <p:ph type="title"/>
          </p:nvPr>
        </p:nvSpPr>
        <p:spPr>
          <a:xfrm>
            <a:off x="838200" y="168676"/>
            <a:ext cx="10515600" cy="580979"/>
          </a:xfrm>
        </p:spPr>
        <p:txBody>
          <a:bodyPr>
            <a:normAutofit/>
          </a:bodyPr>
          <a:lstStyle/>
          <a:p>
            <a:r>
              <a:rPr lang="zh-CN" altLang="en-US" sz="3200" b="1" dirty="0"/>
              <a:t>阿里：城市大脑</a:t>
            </a:r>
          </a:p>
        </p:txBody>
      </p:sp>
      <p:pic>
        <p:nvPicPr>
          <p:cNvPr id="6" name="内容占位符 8">
            <a:extLst>
              <a:ext uri="{FF2B5EF4-FFF2-40B4-BE49-F238E27FC236}">
                <a16:creationId xmlns:a16="http://schemas.microsoft.com/office/drawing/2014/main" id="{A1E2BD3F-A570-4120-9B1F-D91FDF3AE1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786584"/>
            <a:ext cx="5307215" cy="2910676"/>
          </a:xfrm>
          <a:prstGeom prst="rect">
            <a:avLst/>
          </a:prstGeom>
        </p:spPr>
      </p:pic>
      <p:sp>
        <p:nvSpPr>
          <p:cNvPr id="8" name="文本框 7">
            <a:extLst>
              <a:ext uri="{FF2B5EF4-FFF2-40B4-BE49-F238E27FC236}">
                <a16:creationId xmlns:a16="http://schemas.microsoft.com/office/drawing/2014/main" id="{12218B81-0B0F-4B91-A914-CB504CD3B406}"/>
              </a:ext>
            </a:extLst>
          </p:cNvPr>
          <p:cNvSpPr txBox="1"/>
          <p:nvPr/>
        </p:nvSpPr>
        <p:spPr>
          <a:xfrm>
            <a:off x="772684" y="4935577"/>
            <a:ext cx="5650282" cy="707886"/>
          </a:xfrm>
          <a:prstGeom prst="rect">
            <a:avLst/>
          </a:prstGeom>
          <a:noFill/>
        </p:spPr>
        <p:txBody>
          <a:bodyPr wrap="square" rtlCol="0">
            <a:spAutoFit/>
          </a:bodyPr>
          <a:lstStyle/>
          <a:p>
            <a:r>
              <a:rPr lang="zh-CN" altLang="en-US" sz="2000" dirty="0"/>
              <a:t>基础功能：用人工智能分析各个路口摄像头的数据，从而调节交通信号调度，从而改善交通状况</a:t>
            </a:r>
          </a:p>
        </p:txBody>
      </p:sp>
      <p:pic>
        <p:nvPicPr>
          <p:cNvPr id="10" name="图片 9">
            <a:extLst>
              <a:ext uri="{FF2B5EF4-FFF2-40B4-BE49-F238E27FC236}">
                <a16:creationId xmlns:a16="http://schemas.microsoft.com/office/drawing/2014/main" id="{7E2BBEBD-0E66-4A95-8727-2C65B9749076}"/>
              </a:ext>
            </a:extLst>
          </p:cNvPr>
          <p:cNvPicPr>
            <a:picLocks noChangeAspect="1"/>
          </p:cNvPicPr>
          <p:nvPr/>
        </p:nvPicPr>
        <p:blipFill>
          <a:blip r:embed="rId3"/>
          <a:stretch>
            <a:fillRect/>
          </a:stretch>
        </p:blipFill>
        <p:spPr>
          <a:xfrm>
            <a:off x="6832294" y="1730931"/>
            <a:ext cx="5240079" cy="2966329"/>
          </a:xfrm>
          <a:prstGeom prst="rect">
            <a:avLst/>
          </a:prstGeom>
        </p:spPr>
      </p:pic>
      <p:sp>
        <p:nvSpPr>
          <p:cNvPr id="11" name="文本框 10">
            <a:extLst>
              <a:ext uri="{FF2B5EF4-FFF2-40B4-BE49-F238E27FC236}">
                <a16:creationId xmlns:a16="http://schemas.microsoft.com/office/drawing/2014/main" id="{7DF676C9-D209-4F29-B405-D60D442834BB}"/>
              </a:ext>
            </a:extLst>
          </p:cNvPr>
          <p:cNvSpPr txBox="1"/>
          <p:nvPr/>
        </p:nvSpPr>
        <p:spPr>
          <a:xfrm>
            <a:off x="772684" y="852746"/>
            <a:ext cx="6258757"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t>ET </a:t>
            </a:r>
            <a:r>
              <a:rPr lang="zh-CN" altLang="en-US" sz="2400" b="1" dirty="0"/>
              <a:t>城市大脑在杭州的应用场景示例</a:t>
            </a:r>
          </a:p>
        </p:txBody>
      </p:sp>
      <p:sp>
        <p:nvSpPr>
          <p:cNvPr id="12" name="文本框 11">
            <a:extLst>
              <a:ext uri="{FF2B5EF4-FFF2-40B4-BE49-F238E27FC236}">
                <a16:creationId xmlns:a16="http://schemas.microsoft.com/office/drawing/2014/main" id="{6BA5E3B8-EB30-4860-8EAA-4E7B18C1C7BB}"/>
              </a:ext>
            </a:extLst>
          </p:cNvPr>
          <p:cNvSpPr txBox="1"/>
          <p:nvPr/>
        </p:nvSpPr>
        <p:spPr>
          <a:xfrm>
            <a:off x="7031441" y="4935577"/>
            <a:ext cx="4830707" cy="707886"/>
          </a:xfrm>
          <a:prstGeom prst="rect">
            <a:avLst/>
          </a:prstGeom>
          <a:noFill/>
        </p:spPr>
        <p:txBody>
          <a:bodyPr wrap="square" rtlCol="0">
            <a:spAutoFit/>
          </a:bodyPr>
          <a:lstStyle/>
          <a:p>
            <a:r>
              <a:rPr lang="zh-CN" altLang="en-US" sz="2000" dirty="0"/>
              <a:t>通过识别同一人出现的时间、位置来判断人流轨迹，进行红绿灯、公交站点等调整</a:t>
            </a:r>
          </a:p>
        </p:txBody>
      </p:sp>
    </p:spTree>
    <p:extLst>
      <p:ext uri="{BB962C8B-B14F-4D97-AF65-F5344CB8AC3E}">
        <p14:creationId xmlns:p14="http://schemas.microsoft.com/office/powerpoint/2010/main" val="3885068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dirty="0"/>
              <a:t>我的机器是智能么</a:t>
            </a:r>
            <a:r>
              <a:rPr lang="en-US" altLang="zh-CN" dirty="0"/>
              <a:t>----</a:t>
            </a:r>
            <a:r>
              <a:rPr lang="zh-CN" altLang="en-US" dirty="0"/>
              <a:t>图灵测试</a:t>
            </a:r>
          </a:p>
        </p:txBody>
      </p:sp>
      <p:sp>
        <p:nvSpPr>
          <p:cNvPr id="27651" name="内容占位符 2"/>
          <p:cNvSpPr>
            <a:spLocks noGrp="1"/>
          </p:cNvSpPr>
          <p:nvPr>
            <p:ph idx="1"/>
          </p:nvPr>
        </p:nvSpPr>
        <p:spPr>
          <a:xfrm>
            <a:off x="5845478" y="1870075"/>
            <a:ext cx="4043363" cy="3666429"/>
          </a:xfrm>
        </p:spPr>
        <p:txBody>
          <a:bodyPr/>
          <a:lstStyle/>
          <a:p>
            <a:pPr>
              <a:spcBef>
                <a:spcPts val="1800"/>
              </a:spcBef>
            </a:pPr>
            <a:r>
              <a:rPr lang="zh-CN" altLang="en-US" sz="2200" b="1" dirty="0">
                <a:solidFill>
                  <a:srgbClr val="0000FF"/>
                </a:solidFill>
                <a:latin typeface="仿宋_GB2312" pitchFamily="49" charset="-122"/>
                <a:ea typeface="仿宋_GB2312" pitchFamily="49" charset="-122"/>
              </a:rPr>
              <a:t>一个测试人员坐在一个独立房间中，面对一个终端设备</a:t>
            </a:r>
            <a:endParaRPr lang="en-US" altLang="zh-CN" sz="2200" b="1" dirty="0">
              <a:solidFill>
                <a:srgbClr val="0000FF"/>
              </a:solidFill>
              <a:latin typeface="仿宋_GB2312" pitchFamily="49" charset="-122"/>
              <a:ea typeface="仿宋_GB2312" pitchFamily="49" charset="-122"/>
            </a:endParaRPr>
          </a:p>
          <a:p>
            <a:pPr>
              <a:spcBef>
                <a:spcPts val="1800"/>
              </a:spcBef>
            </a:pPr>
            <a:r>
              <a:rPr lang="zh-CN" altLang="en-US" sz="2200" b="1" dirty="0">
                <a:solidFill>
                  <a:srgbClr val="0000FF"/>
                </a:solidFill>
                <a:latin typeface="仿宋_GB2312" pitchFamily="49" charset="-122"/>
                <a:ea typeface="仿宋_GB2312" pitchFamily="49" charset="-122"/>
              </a:rPr>
              <a:t>在另外两个房间中分别是一个人和一个台被测试的机器</a:t>
            </a:r>
            <a:endParaRPr lang="en-US" altLang="zh-CN" sz="2200" b="1" dirty="0">
              <a:solidFill>
                <a:srgbClr val="0000FF"/>
              </a:solidFill>
              <a:latin typeface="仿宋_GB2312" pitchFamily="49" charset="-122"/>
              <a:ea typeface="仿宋_GB2312" pitchFamily="49" charset="-122"/>
            </a:endParaRPr>
          </a:p>
          <a:p>
            <a:pPr>
              <a:spcBef>
                <a:spcPts val="1800"/>
              </a:spcBef>
            </a:pPr>
            <a:r>
              <a:rPr lang="zh-CN" altLang="en-US" sz="2200" b="1" dirty="0">
                <a:solidFill>
                  <a:srgbClr val="0000FF"/>
                </a:solidFill>
                <a:latin typeface="仿宋_GB2312" pitchFamily="49" charset="-122"/>
                <a:ea typeface="仿宋_GB2312" pitchFamily="49" charset="-122"/>
              </a:rPr>
              <a:t>测试人员通过对两个被试者的提问并分析答案，试图判断究竟谁是人谁是计算机</a:t>
            </a:r>
            <a:endParaRPr lang="en-US" altLang="zh-CN" sz="2200" b="1" dirty="0">
              <a:solidFill>
                <a:srgbClr val="0000FF"/>
              </a:solidFill>
              <a:latin typeface="仿宋_GB2312" pitchFamily="49" charset="-122"/>
              <a:ea typeface="仿宋_GB2312" pitchFamily="49" charset="-122"/>
            </a:endParaRPr>
          </a:p>
          <a:p>
            <a:pPr>
              <a:spcBef>
                <a:spcPts val="1800"/>
              </a:spcBef>
            </a:pPr>
            <a:r>
              <a:rPr lang="zh-CN" altLang="en-US" sz="2200" b="1" dirty="0">
                <a:solidFill>
                  <a:srgbClr val="0000FF"/>
                </a:solidFill>
                <a:latin typeface="仿宋_GB2312" pitchFamily="49" charset="-122"/>
                <a:ea typeface="仿宋_GB2312" pitchFamily="49" charset="-122"/>
              </a:rPr>
              <a:t>如果被试机器成功欺骗了人，那么就说其拥有智能</a:t>
            </a:r>
          </a:p>
        </p:txBody>
      </p:sp>
      <p:sp>
        <p:nvSpPr>
          <p:cNvPr id="27652" name="灯片编号占位符 3"/>
          <p:cNvSpPr>
            <a:spLocks noGrp="1"/>
          </p:cNvSpPr>
          <p:nvPr>
            <p:ph type="sldNum" sz="quarter" idx="12"/>
          </p:nvPr>
        </p:nvSpPr>
        <p:spPr>
          <a:noFill/>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A4882C02-6961-4BA6-AC9A-0B03C95BB39C}" type="slidenum">
              <a:rPr lang="en-US" altLang="zh-CN" smtClean="0"/>
              <a:pPr eaLnBrk="1" hangingPunct="1"/>
              <a:t>9</a:t>
            </a:fld>
            <a:endParaRPr lang="en-US" altLang="zh-CN"/>
          </a:p>
        </p:txBody>
      </p:sp>
      <p:pic>
        <p:nvPicPr>
          <p:cNvPr id="5" name="Picture 4" descr="turing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5277" y="1870075"/>
            <a:ext cx="3924300" cy="3884613"/>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2" name="文本框 1"/>
          <p:cNvSpPr txBox="1"/>
          <p:nvPr/>
        </p:nvSpPr>
        <p:spPr>
          <a:xfrm>
            <a:off x="976650" y="5972896"/>
            <a:ext cx="10238700" cy="523220"/>
          </a:xfrm>
          <a:prstGeom prst="rect">
            <a:avLst/>
          </a:prstGeom>
          <a:noFill/>
        </p:spPr>
        <p:txBody>
          <a:bodyPr wrap="none" rtlCol="0">
            <a:spAutoFit/>
          </a:bodyPr>
          <a:lstStyle/>
          <a:p>
            <a:r>
              <a:rPr lang="zh-CN" altLang="en-US" sz="2800" dirty="0"/>
              <a:t>图灵测试长期以来被用于进行各种“人工智能”装置的测试方法</a:t>
            </a:r>
          </a:p>
        </p:txBody>
      </p:sp>
      <p:sp>
        <p:nvSpPr>
          <p:cNvPr id="3" name="爆炸形 2 2"/>
          <p:cNvSpPr/>
          <p:nvPr/>
        </p:nvSpPr>
        <p:spPr>
          <a:xfrm>
            <a:off x="5177716" y="1484943"/>
            <a:ext cx="5845188" cy="4051561"/>
          </a:xfrm>
          <a:prstGeom prst="irregularSeal2">
            <a:avLst/>
          </a:prstGeom>
          <a:solidFill>
            <a:schemeClr val="accent5">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1"/>
                </a:solidFill>
              </a:rPr>
              <a:t>计算机能否在智力行为上表现得和人一样</a:t>
            </a:r>
          </a:p>
        </p:txBody>
      </p:sp>
    </p:spTree>
    <p:extLst>
      <p:ext uri="{BB962C8B-B14F-4D97-AF65-F5344CB8AC3E}">
        <p14:creationId xmlns:p14="http://schemas.microsoft.com/office/powerpoint/2010/main" val="383744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4EDC52C-2014-48B0-B088-A50AB4F41AB5}"/>
              </a:ext>
            </a:extLst>
          </p:cNvPr>
          <p:cNvSpPr>
            <a:spLocks noGrp="1"/>
          </p:cNvSpPr>
          <p:nvPr>
            <p:ph type="title"/>
          </p:nvPr>
        </p:nvSpPr>
        <p:spPr>
          <a:xfrm>
            <a:off x="838200" y="168676"/>
            <a:ext cx="10515600" cy="580979"/>
          </a:xfrm>
        </p:spPr>
        <p:txBody>
          <a:bodyPr>
            <a:noAutofit/>
          </a:bodyPr>
          <a:lstStyle/>
          <a:p>
            <a:r>
              <a:rPr lang="zh-CN" altLang="en-US" sz="3600" dirty="0"/>
              <a:t>腾讯：医疗影像</a:t>
            </a:r>
          </a:p>
        </p:txBody>
      </p:sp>
      <p:pic>
        <p:nvPicPr>
          <p:cNvPr id="6" name="图片 5">
            <a:extLst>
              <a:ext uri="{FF2B5EF4-FFF2-40B4-BE49-F238E27FC236}">
                <a16:creationId xmlns:a16="http://schemas.microsoft.com/office/drawing/2014/main" id="{AD2B3C93-F0A0-4063-85D3-6F6663E57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46824"/>
            <a:ext cx="5815380" cy="3587319"/>
          </a:xfrm>
          <a:prstGeom prst="rect">
            <a:avLst/>
          </a:prstGeom>
        </p:spPr>
      </p:pic>
      <p:sp>
        <p:nvSpPr>
          <p:cNvPr id="7" name="文本框 6">
            <a:extLst>
              <a:ext uri="{FF2B5EF4-FFF2-40B4-BE49-F238E27FC236}">
                <a16:creationId xmlns:a16="http://schemas.microsoft.com/office/drawing/2014/main" id="{E1FBF736-2F74-4EB2-BC8C-E51C40624E6D}"/>
              </a:ext>
            </a:extLst>
          </p:cNvPr>
          <p:cNvSpPr txBox="1"/>
          <p:nvPr/>
        </p:nvSpPr>
        <p:spPr>
          <a:xfrm>
            <a:off x="771870" y="4866200"/>
            <a:ext cx="5948039"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2017.8.3</a:t>
            </a:r>
            <a:r>
              <a:rPr lang="zh-CN" altLang="en-US" dirty="0"/>
              <a:t>，腾讯公司正式发布“腾讯觅影”</a:t>
            </a:r>
            <a:endParaRPr lang="en-US" altLang="zh-CN" dirty="0"/>
          </a:p>
          <a:p>
            <a:pPr marL="285750" indent="-285750">
              <a:buFont typeface="Arial" panose="020B0604020202020204" pitchFamily="34" charset="0"/>
              <a:buChar char="•"/>
            </a:pPr>
            <a:r>
              <a:rPr lang="en-US" altLang="zh-CN" dirty="0"/>
              <a:t>2017.8.23</a:t>
            </a:r>
            <a:r>
              <a:rPr lang="zh-CN" altLang="en-US" dirty="0"/>
              <a:t>，腾讯觅影被评为首届中国国际智能产业博览会十大“黑科技”创新产品之一。</a:t>
            </a:r>
            <a:endParaRPr lang="en-US" altLang="zh-CN" dirty="0"/>
          </a:p>
        </p:txBody>
      </p:sp>
      <p:pic>
        <p:nvPicPr>
          <p:cNvPr id="9" name="图片 8">
            <a:extLst>
              <a:ext uri="{FF2B5EF4-FFF2-40B4-BE49-F238E27FC236}">
                <a16:creationId xmlns:a16="http://schemas.microsoft.com/office/drawing/2014/main" id="{B7D83A4C-BA6D-470A-B894-B2F8AA9C0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514" y="1411734"/>
            <a:ext cx="3730286" cy="2792386"/>
          </a:xfrm>
          <a:prstGeom prst="rect">
            <a:avLst/>
          </a:prstGeom>
        </p:spPr>
      </p:pic>
      <p:sp>
        <p:nvSpPr>
          <p:cNvPr id="10" name="文本框 9">
            <a:extLst>
              <a:ext uri="{FF2B5EF4-FFF2-40B4-BE49-F238E27FC236}">
                <a16:creationId xmlns:a16="http://schemas.microsoft.com/office/drawing/2014/main" id="{B85F57E5-1944-4617-BD77-50E86C80D729}"/>
              </a:ext>
            </a:extLst>
          </p:cNvPr>
          <p:cNvSpPr txBox="1"/>
          <p:nvPr/>
        </p:nvSpPr>
        <p:spPr>
          <a:xfrm>
            <a:off x="7373158" y="4266035"/>
            <a:ext cx="4413834" cy="1200329"/>
          </a:xfrm>
          <a:prstGeom prst="rect">
            <a:avLst/>
          </a:prstGeom>
          <a:noFill/>
        </p:spPr>
        <p:txBody>
          <a:bodyPr wrap="square" rtlCol="0">
            <a:spAutoFit/>
          </a:bodyPr>
          <a:lstStyle/>
          <a:p>
            <a:r>
              <a:rPr lang="en-US" altLang="zh-CN" dirty="0"/>
              <a:t>AI</a:t>
            </a:r>
            <a:r>
              <a:rPr lang="zh-CN" altLang="en-US" dirty="0"/>
              <a:t>医学解决方案“腾讯觅影”亮相“数字中国建设成果展览会”，与会者现场体验“腾讯觅影”眼底疾病筛查</a:t>
            </a:r>
            <a:r>
              <a:rPr lang="en-US" altLang="zh-CN" dirty="0"/>
              <a:t>AI</a:t>
            </a:r>
            <a:r>
              <a:rPr lang="zh-CN" altLang="en-US" dirty="0"/>
              <a:t>系统如何辅助医生进行眼底疾病筛查。</a:t>
            </a:r>
          </a:p>
        </p:txBody>
      </p:sp>
    </p:spTree>
    <p:extLst>
      <p:ext uri="{BB962C8B-B14F-4D97-AF65-F5344CB8AC3E}">
        <p14:creationId xmlns:p14="http://schemas.microsoft.com/office/powerpoint/2010/main" val="3945800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F4EA76-8E2C-4B04-95EB-4C7DD49496F8}"/>
              </a:ext>
            </a:extLst>
          </p:cNvPr>
          <p:cNvSpPr>
            <a:spLocks noGrp="1"/>
          </p:cNvSpPr>
          <p:nvPr>
            <p:ph type="title"/>
          </p:nvPr>
        </p:nvSpPr>
        <p:spPr>
          <a:xfrm>
            <a:off x="838200" y="257452"/>
            <a:ext cx="10515600" cy="518836"/>
          </a:xfrm>
        </p:spPr>
        <p:txBody>
          <a:bodyPr>
            <a:normAutofit/>
          </a:bodyPr>
          <a:lstStyle/>
          <a:p>
            <a:r>
              <a:rPr lang="zh-CN" altLang="en-US" sz="2400" dirty="0"/>
              <a:t>科大讯飞：智能语音</a:t>
            </a:r>
          </a:p>
        </p:txBody>
      </p:sp>
      <p:pic>
        <p:nvPicPr>
          <p:cNvPr id="8" name="图片 7">
            <a:extLst>
              <a:ext uri="{FF2B5EF4-FFF2-40B4-BE49-F238E27FC236}">
                <a16:creationId xmlns:a16="http://schemas.microsoft.com/office/drawing/2014/main" id="{C3C851DB-597F-412C-B333-AE5E1E04C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716" y="1022165"/>
            <a:ext cx="5260020" cy="3506680"/>
          </a:xfrm>
          <a:prstGeom prst="rect">
            <a:avLst/>
          </a:prstGeom>
        </p:spPr>
      </p:pic>
      <p:sp>
        <p:nvSpPr>
          <p:cNvPr id="9" name="文本框 8">
            <a:extLst>
              <a:ext uri="{FF2B5EF4-FFF2-40B4-BE49-F238E27FC236}">
                <a16:creationId xmlns:a16="http://schemas.microsoft.com/office/drawing/2014/main" id="{D7DBEB4D-BD97-4FF8-AD19-7FF5D82A64D2}"/>
              </a:ext>
            </a:extLst>
          </p:cNvPr>
          <p:cNvSpPr txBox="1"/>
          <p:nvPr/>
        </p:nvSpPr>
        <p:spPr>
          <a:xfrm>
            <a:off x="927716" y="4810233"/>
            <a:ext cx="5260020" cy="1200329"/>
          </a:xfrm>
          <a:prstGeom prst="rect">
            <a:avLst/>
          </a:prstGeom>
          <a:noFill/>
        </p:spPr>
        <p:txBody>
          <a:bodyPr wrap="square" rtlCol="0">
            <a:spAutoFit/>
          </a:bodyPr>
          <a:lstStyle/>
          <a:p>
            <a:r>
              <a:rPr lang="zh-CN" altLang="en-US" dirty="0"/>
              <a:t>科大讯飞语音识别的准确率已经从</a:t>
            </a:r>
            <a:r>
              <a:rPr lang="en-US" altLang="zh-CN" dirty="0"/>
              <a:t>2010</a:t>
            </a:r>
            <a:r>
              <a:rPr lang="zh-CN" altLang="en-US" dirty="0"/>
              <a:t>年刚刚发布语音云时的</a:t>
            </a:r>
            <a:r>
              <a:rPr lang="en-US" altLang="zh-CN" dirty="0"/>
              <a:t>60.5%</a:t>
            </a:r>
            <a:r>
              <a:rPr lang="zh-CN" altLang="en-US" dirty="0"/>
              <a:t>升级到</a:t>
            </a:r>
            <a:r>
              <a:rPr lang="en-US" altLang="zh-CN" dirty="0"/>
              <a:t>95%</a:t>
            </a:r>
            <a:r>
              <a:rPr lang="zh-CN" altLang="en-US" dirty="0"/>
              <a:t>，语音合成技术在国际语音合成比赛</a:t>
            </a:r>
            <a:r>
              <a:rPr lang="en-US" altLang="zh-CN" dirty="0"/>
              <a:t>Blizzard Challenge</a:t>
            </a:r>
            <a:r>
              <a:rPr lang="zh-CN" altLang="en-US" dirty="0"/>
              <a:t>上取得</a:t>
            </a:r>
            <a:r>
              <a:rPr lang="en-US" altLang="zh-CN" dirty="0"/>
              <a:t>12</a:t>
            </a:r>
            <a:r>
              <a:rPr lang="zh-CN" altLang="en-US" dirty="0"/>
              <a:t>连冠的成绩。</a:t>
            </a:r>
          </a:p>
        </p:txBody>
      </p:sp>
      <p:pic>
        <p:nvPicPr>
          <p:cNvPr id="10" name="图片 9">
            <a:extLst>
              <a:ext uri="{FF2B5EF4-FFF2-40B4-BE49-F238E27FC236}">
                <a16:creationId xmlns:a16="http://schemas.microsoft.com/office/drawing/2014/main" id="{8D348AE6-231A-4223-A520-B9F8B593BBA2}"/>
              </a:ext>
            </a:extLst>
          </p:cNvPr>
          <p:cNvPicPr>
            <a:picLocks noChangeAspect="1"/>
          </p:cNvPicPr>
          <p:nvPr/>
        </p:nvPicPr>
        <p:blipFill>
          <a:blip r:embed="rId3"/>
          <a:stretch>
            <a:fillRect/>
          </a:stretch>
        </p:blipFill>
        <p:spPr>
          <a:xfrm>
            <a:off x="6581975" y="951144"/>
            <a:ext cx="5159920" cy="2147163"/>
          </a:xfrm>
          <a:prstGeom prst="rect">
            <a:avLst/>
          </a:prstGeom>
        </p:spPr>
      </p:pic>
      <p:pic>
        <p:nvPicPr>
          <p:cNvPr id="12" name="图片 11">
            <a:extLst>
              <a:ext uri="{FF2B5EF4-FFF2-40B4-BE49-F238E27FC236}">
                <a16:creationId xmlns:a16="http://schemas.microsoft.com/office/drawing/2014/main" id="{CBB37134-2B33-4743-B4C4-2C8DD5C80169}"/>
              </a:ext>
            </a:extLst>
          </p:cNvPr>
          <p:cNvPicPr>
            <a:picLocks noChangeAspect="1"/>
          </p:cNvPicPr>
          <p:nvPr/>
        </p:nvPicPr>
        <p:blipFill>
          <a:blip r:embed="rId4"/>
          <a:stretch>
            <a:fillRect/>
          </a:stretch>
        </p:blipFill>
        <p:spPr>
          <a:xfrm>
            <a:off x="6581975" y="3313113"/>
            <a:ext cx="5159920" cy="2962427"/>
          </a:xfrm>
          <a:prstGeom prst="rect">
            <a:avLst/>
          </a:prstGeom>
        </p:spPr>
      </p:pic>
    </p:spTree>
    <p:extLst>
      <p:ext uri="{BB962C8B-B14F-4D97-AF65-F5344CB8AC3E}">
        <p14:creationId xmlns:p14="http://schemas.microsoft.com/office/powerpoint/2010/main" val="13038330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F4EA76-8E2C-4B04-95EB-4C7DD49496F8}"/>
              </a:ext>
            </a:extLst>
          </p:cNvPr>
          <p:cNvSpPr>
            <a:spLocks noGrp="1"/>
          </p:cNvSpPr>
          <p:nvPr>
            <p:ph type="title"/>
          </p:nvPr>
        </p:nvSpPr>
        <p:spPr>
          <a:xfrm>
            <a:off x="838200" y="257452"/>
            <a:ext cx="5825647" cy="518836"/>
          </a:xfrm>
        </p:spPr>
        <p:txBody>
          <a:bodyPr>
            <a:noAutofit/>
          </a:bodyPr>
          <a:lstStyle/>
          <a:p>
            <a:r>
              <a:rPr lang="zh-CN" altLang="en-US" sz="3600" dirty="0"/>
              <a:t>商汤科技：智能视觉</a:t>
            </a:r>
          </a:p>
        </p:txBody>
      </p:sp>
      <p:sp>
        <p:nvSpPr>
          <p:cNvPr id="8" name="文本框 7">
            <a:extLst>
              <a:ext uri="{FF2B5EF4-FFF2-40B4-BE49-F238E27FC236}">
                <a16:creationId xmlns:a16="http://schemas.microsoft.com/office/drawing/2014/main" id="{D0C07705-0064-4DA9-900C-DF1E5479CE1D}"/>
              </a:ext>
            </a:extLst>
          </p:cNvPr>
          <p:cNvSpPr txBox="1"/>
          <p:nvPr/>
        </p:nvSpPr>
        <p:spPr>
          <a:xfrm>
            <a:off x="918099" y="5208234"/>
            <a:ext cx="5940618" cy="923330"/>
          </a:xfrm>
          <a:prstGeom prst="rect">
            <a:avLst/>
          </a:prstGeom>
          <a:noFill/>
        </p:spPr>
        <p:txBody>
          <a:bodyPr wrap="square" rtlCol="0">
            <a:spAutoFit/>
          </a:bodyPr>
          <a:lstStyle/>
          <a:p>
            <a:r>
              <a:rPr lang="en-US" altLang="zh-CN" dirty="0"/>
              <a:t>2018.9.20</a:t>
            </a:r>
            <a:r>
              <a:rPr lang="zh-CN" altLang="en-US" dirty="0"/>
              <a:t>，科技部宣布，依托商汤科技建设智能视觉国家新一代人工智能开放创新平台。商汤成为继阿里云、百度、腾讯、科大讯飞之后的第五大国家人工智能开放创新平台。</a:t>
            </a:r>
          </a:p>
        </p:txBody>
      </p:sp>
      <p:pic>
        <p:nvPicPr>
          <p:cNvPr id="10" name="图片 9">
            <a:extLst>
              <a:ext uri="{FF2B5EF4-FFF2-40B4-BE49-F238E27FC236}">
                <a16:creationId xmlns:a16="http://schemas.microsoft.com/office/drawing/2014/main" id="{B0B2BF79-7795-4442-A2EB-FCDA10047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099" y="1012055"/>
            <a:ext cx="5940618" cy="3960412"/>
          </a:xfrm>
          <a:prstGeom prst="rect">
            <a:avLst/>
          </a:prstGeom>
        </p:spPr>
      </p:pic>
      <p:pic>
        <p:nvPicPr>
          <p:cNvPr id="12" name="图片 11">
            <a:extLst>
              <a:ext uri="{FF2B5EF4-FFF2-40B4-BE49-F238E27FC236}">
                <a16:creationId xmlns:a16="http://schemas.microsoft.com/office/drawing/2014/main" id="{BD8E1F00-6AD4-4612-9F6D-B82519A73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508" y="1388109"/>
            <a:ext cx="4375873" cy="3084990"/>
          </a:xfrm>
          <a:prstGeom prst="rect">
            <a:avLst/>
          </a:prstGeom>
        </p:spPr>
      </p:pic>
    </p:spTree>
    <p:extLst>
      <p:ext uri="{BB962C8B-B14F-4D97-AF65-F5344CB8AC3E}">
        <p14:creationId xmlns:p14="http://schemas.microsoft.com/office/powerpoint/2010/main" val="3052450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F4EA76-8E2C-4B04-95EB-4C7DD49496F8}"/>
              </a:ext>
            </a:extLst>
          </p:cNvPr>
          <p:cNvSpPr>
            <a:spLocks noGrp="1"/>
          </p:cNvSpPr>
          <p:nvPr>
            <p:ph type="title"/>
          </p:nvPr>
        </p:nvSpPr>
        <p:spPr>
          <a:xfrm>
            <a:off x="820926" y="386036"/>
            <a:ext cx="10515600" cy="518836"/>
          </a:xfrm>
        </p:spPr>
        <p:txBody>
          <a:bodyPr>
            <a:noAutofit/>
          </a:bodyPr>
          <a:lstStyle/>
          <a:p>
            <a:r>
              <a:rPr lang="zh-CN" altLang="en-US" sz="3600" dirty="0"/>
              <a:t>商汤科技：智能视觉应用</a:t>
            </a:r>
          </a:p>
        </p:txBody>
      </p:sp>
      <p:pic>
        <p:nvPicPr>
          <p:cNvPr id="3" name="图片 2">
            <a:extLst>
              <a:ext uri="{FF2B5EF4-FFF2-40B4-BE49-F238E27FC236}">
                <a16:creationId xmlns:a16="http://schemas.microsoft.com/office/drawing/2014/main" id="{94C6760F-0687-4370-91F1-F20EDC6A5B45}"/>
              </a:ext>
            </a:extLst>
          </p:cNvPr>
          <p:cNvPicPr>
            <a:picLocks noChangeAspect="1"/>
          </p:cNvPicPr>
          <p:nvPr/>
        </p:nvPicPr>
        <p:blipFill>
          <a:blip r:embed="rId3"/>
          <a:stretch>
            <a:fillRect/>
          </a:stretch>
        </p:blipFill>
        <p:spPr>
          <a:xfrm>
            <a:off x="838200" y="1126189"/>
            <a:ext cx="4973877" cy="2616467"/>
          </a:xfrm>
          <a:prstGeom prst="rect">
            <a:avLst/>
          </a:prstGeom>
        </p:spPr>
      </p:pic>
      <p:sp>
        <p:nvSpPr>
          <p:cNvPr id="4" name="文本框 3">
            <a:extLst>
              <a:ext uri="{FF2B5EF4-FFF2-40B4-BE49-F238E27FC236}">
                <a16:creationId xmlns:a16="http://schemas.microsoft.com/office/drawing/2014/main" id="{3031D350-7884-4B5A-99E0-E94E3C20B7D4}"/>
              </a:ext>
            </a:extLst>
          </p:cNvPr>
          <p:cNvSpPr txBox="1"/>
          <p:nvPr/>
        </p:nvSpPr>
        <p:spPr>
          <a:xfrm>
            <a:off x="810881" y="4083729"/>
            <a:ext cx="5513033" cy="1200329"/>
          </a:xfrm>
          <a:prstGeom prst="rect">
            <a:avLst/>
          </a:prstGeom>
          <a:noFill/>
        </p:spPr>
        <p:txBody>
          <a:bodyPr wrap="square" rtlCol="0">
            <a:spAutoFit/>
          </a:bodyPr>
          <a:lstStyle/>
          <a:p>
            <a:r>
              <a:rPr lang="zh-CN" altLang="en-US" dirty="0"/>
              <a:t>基于商汤</a:t>
            </a:r>
            <a:r>
              <a:rPr lang="en-US" altLang="zh-CN" dirty="0"/>
              <a:t>AR</a:t>
            </a:r>
            <a:r>
              <a:rPr lang="zh-CN" altLang="en-US" dirty="0"/>
              <a:t>引擎的应用：把王者荣耀里的虚拟化人物放到真实的场景中。它不是简单的叠加，必须要对物理环境有</a:t>
            </a:r>
            <a:r>
              <a:rPr lang="en-US" altLang="zh-CN" dirty="0"/>
              <a:t>3D</a:t>
            </a:r>
            <a:r>
              <a:rPr lang="zh-CN" altLang="en-US" dirty="0"/>
              <a:t>感知，这样才能真正把虚拟人物非常自然的放在里边</a:t>
            </a:r>
          </a:p>
        </p:txBody>
      </p:sp>
      <p:pic>
        <p:nvPicPr>
          <p:cNvPr id="5" name="图片 4">
            <a:extLst>
              <a:ext uri="{FF2B5EF4-FFF2-40B4-BE49-F238E27FC236}">
                <a16:creationId xmlns:a16="http://schemas.microsoft.com/office/drawing/2014/main" id="{75837001-3DA5-4AC9-BC41-6FF92783516A}"/>
              </a:ext>
            </a:extLst>
          </p:cNvPr>
          <p:cNvPicPr>
            <a:picLocks noChangeAspect="1"/>
          </p:cNvPicPr>
          <p:nvPr/>
        </p:nvPicPr>
        <p:blipFill>
          <a:blip r:embed="rId4"/>
          <a:stretch>
            <a:fillRect/>
          </a:stretch>
        </p:blipFill>
        <p:spPr>
          <a:xfrm>
            <a:off x="6078726" y="1376428"/>
            <a:ext cx="6010220" cy="2366228"/>
          </a:xfrm>
          <a:prstGeom prst="rect">
            <a:avLst/>
          </a:prstGeom>
        </p:spPr>
      </p:pic>
      <p:sp>
        <p:nvSpPr>
          <p:cNvPr id="7" name="文本框 6">
            <a:extLst>
              <a:ext uri="{FF2B5EF4-FFF2-40B4-BE49-F238E27FC236}">
                <a16:creationId xmlns:a16="http://schemas.microsoft.com/office/drawing/2014/main" id="{44EF0A2D-3653-43A5-B235-6E0C47831E3D}"/>
              </a:ext>
            </a:extLst>
          </p:cNvPr>
          <p:cNvSpPr txBox="1"/>
          <p:nvPr/>
        </p:nvSpPr>
        <p:spPr>
          <a:xfrm>
            <a:off x="6782540" y="4083729"/>
            <a:ext cx="5306406" cy="1200329"/>
          </a:xfrm>
          <a:prstGeom prst="rect">
            <a:avLst/>
          </a:prstGeom>
          <a:noFill/>
        </p:spPr>
        <p:txBody>
          <a:bodyPr wrap="square" rtlCol="0">
            <a:spAutoFit/>
          </a:bodyPr>
          <a:lstStyle/>
          <a:p>
            <a:r>
              <a:rPr lang="zh-CN" altLang="en-US" dirty="0"/>
              <a:t>自动驾驶中的视觉感知：左边是行驶区域的检测和车道线检测，右边是在这个基础上对信号灯的检测和路边物体的检测。除了感知道路也能感知车辆，更重要的是能够感知运动方向并做出相应的预测</a:t>
            </a:r>
          </a:p>
        </p:txBody>
      </p:sp>
    </p:spTree>
    <p:extLst>
      <p:ext uri="{BB962C8B-B14F-4D97-AF65-F5344CB8AC3E}">
        <p14:creationId xmlns:p14="http://schemas.microsoft.com/office/powerpoint/2010/main" val="3155266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AC89B7-C839-4BC5-8E2D-67C06CBCB9B3}"/>
              </a:ext>
            </a:extLst>
          </p:cNvPr>
          <p:cNvSpPr>
            <a:spLocks noGrp="1"/>
          </p:cNvSpPr>
          <p:nvPr>
            <p:ph type="title"/>
          </p:nvPr>
        </p:nvSpPr>
        <p:spPr/>
        <p:txBody>
          <a:bodyPr/>
          <a:lstStyle/>
          <a:p>
            <a:r>
              <a:rPr lang="zh-CN" altLang="en-US" dirty="0"/>
              <a:t>内容提纲</a:t>
            </a:r>
          </a:p>
        </p:txBody>
      </p:sp>
      <p:sp>
        <p:nvSpPr>
          <p:cNvPr id="3" name="内容占位符 2">
            <a:extLst>
              <a:ext uri="{FF2B5EF4-FFF2-40B4-BE49-F238E27FC236}">
                <a16:creationId xmlns:a16="http://schemas.microsoft.com/office/drawing/2014/main" id="{40D57800-3805-4F11-A670-30B7260658FC}"/>
              </a:ext>
            </a:extLst>
          </p:cNvPr>
          <p:cNvSpPr>
            <a:spLocks noGrp="1"/>
          </p:cNvSpPr>
          <p:nvPr>
            <p:ph idx="1"/>
          </p:nvPr>
        </p:nvSpPr>
        <p:spPr/>
        <p:txBody>
          <a:bodyPr/>
          <a:lstStyle/>
          <a:p>
            <a:r>
              <a:rPr lang="zh-CN" altLang="en-US" dirty="0"/>
              <a:t>开场白</a:t>
            </a:r>
            <a:r>
              <a:rPr lang="en-US" altLang="zh-CN" dirty="0"/>
              <a:t>-</a:t>
            </a:r>
            <a:r>
              <a:rPr lang="zh-CN" altLang="en-US" dirty="0"/>
              <a:t>什么是人工智能</a:t>
            </a:r>
            <a:endParaRPr lang="en-US" altLang="zh-CN" dirty="0"/>
          </a:p>
          <a:p>
            <a:r>
              <a:rPr lang="zh-CN" altLang="en-US" dirty="0"/>
              <a:t>人工智能的前世今生</a:t>
            </a:r>
            <a:endParaRPr lang="en-US" altLang="zh-CN" dirty="0"/>
          </a:p>
          <a:p>
            <a:r>
              <a:rPr lang="zh-CN" altLang="en-US" dirty="0"/>
              <a:t>人工智能的三驾马车</a:t>
            </a:r>
            <a:endParaRPr lang="en-US" altLang="zh-CN" dirty="0"/>
          </a:p>
          <a:p>
            <a:r>
              <a:rPr lang="zh-CN" altLang="en-US" dirty="0"/>
              <a:t>人工智能的中国贡献</a:t>
            </a:r>
            <a:endParaRPr lang="en-US" altLang="zh-CN" dirty="0"/>
          </a:p>
          <a:p>
            <a:r>
              <a:rPr lang="zh-CN" altLang="en-US" sz="3600" dirty="0">
                <a:solidFill>
                  <a:srgbClr val="FF0000"/>
                </a:solidFill>
              </a:rPr>
              <a:t>人工智能本质及未来</a:t>
            </a:r>
          </a:p>
          <a:p>
            <a:endParaRPr lang="zh-CN" altLang="en-US" dirty="0"/>
          </a:p>
        </p:txBody>
      </p:sp>
    </p:spTree>
    <p:extLst>
      <p:ext uri="{BB962C8B-B14F-4D97-AF65-F5344CB8AC3E}">
        <p14:creationId xmlns:p14="http://schemas.microsoft.com/office/powerpoint/2010/main" val="21012672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人工智能之本质、未来</a:t>
            </a:r>
          </a:p>
        </p:txBody>
      </p:sp>
      <p:sp>
        <p:nvSpPr>
          <p:cNvPr id="7" name="文本框 6"/>
          <p:cNvSpPr txBox="1"/>
          <p:nvPr/>
        </p:nvSpPr>
        <p:spPr>
          <a:xfrm>
            <a:off x="1171694" y="5782098"/>
            <a:ext cx="9623147" cy="584775"/>
          </a:xfrm>
          <a:prstGeom prst="rect">
            <a:avLst/>
          </a:prstGeom>
          <a:noFill/>
        </p:spPr>
        <p:txBody>
          <a:bodyPr wrap="none" rtlCol="0">
            <a:spAutoFit/>
          </a:bodyPr>
          <a:lstStyle/>
          <a:p>
            <a:r>
              <a:rPr lang="zh-CN" altLang="en-US" sz="3200" dirty="0"/>
              <a:t>人类发明计算机到底是为了什么？计算机有什么用？</a:t>
            </a:r>
          </a:p>
        </p:txBody>
      </p:sp>
      <p:pic>
        <p:nvPicPr>
          <p:cNvPr id="8" name="图片 7"/>
          <p:cNvPicPr>
            <a:picLocks noChangeAspect="1"/>
          </p:cNvPicPr>
          <p:nvPr/>
        </p:nvPicPr>
        <p:blipFill>
          <a:blip r:embed="rId2"/>
          <a:stretch>
            <a:fillRect/>
          </a:stretch>
        </p:blipFill>
        <p:spPr>
          <a:xfrm>
            <a:off x="453328" y="2875302"/>
            <a:ext cx="2791988" cy="2135871"/>
          </a:xfrm>
          <a:prstGeom prst="rect">
            <a:avLst/>
          </a:prstGeom>
        </p:spPr>
      </p:pic>
      <p:sp>
        <p:nvSpPr>
          <p:cNvPr id="9" name="文本框 8"/>
          <p:cNvSpPr txBox="1"/>
          <p:nvPr/>
        </p:nvSpPr>
        <p:spPr>
          <a:xfrm>
            <a:off x="795939" y="5204750"/>
            <a:ext cx="1555619" cy="369332"/>
          </a:xfrm>
          <a:prstGeom prst="rect">
            <a:avLst/>
          </a:prstGeom>
          <a:noFill/>
        </p:spPr>
        <p:txBody>
          <a:bodyPr wrap="none" rtlCol="0">
            <a:spAutoFit/>
          </a:bodyPr>
          <a:lstStyle/>
          <a:p>
            <a:r>
              <a:rPr lang="en-US" altLang="zh-CN" dirty="0"/>
              <a:t>VAX11-</a:t>
            </a:r>
            <a:r>
              <a:rPr lang="zh-CN" altLang="en-US" dirty="0"/>
              <a:t>小型机</a:t>
            </a:r>
          </a:p>
        </p:txBody>
      </p:sp>
      <p:sp>
        <p:nvSpPr>
          <p:cNvPr id="10" name="文本框 9"/>
          <p:cNvSpPr txBox="1"/>
          <p:nvPr/>
        </p:nvSpPr>
        <p:spPr>
          <a:xfrm>
            <a:off x="6252613" y="4337277"/>
            <a:ext cx="2250937" cy="369332"/>
          </a:xfrm>
          <a:prstGeom prst="rect">
            <a:avLst/>
          </a:prstGeom>
          <a:noFill/>
        </p:spPr>
        <p:txBody>
          <a:bodyPr wrap="none" rtlCol="0">
            <a:spAutoFit/>
          </a:bodyPr>
          <a:lstStyle/>
          <a:p>
            <a:r>
              <a:rPr lang="en-US" altLang="zh-CN" dirty="0"/>
              <a:t>IBM-</a:t>
            </a:r>
            <a:r>
              <a:rPr lang="zh-CN" altLang="en-US" dirty="0"/>
              <a:t>深蓝超级计算机</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833" y="2244996"/>
            <a:ext cx="3143913" cy="2327004"/>
          </a:xfrm>
          <a:prstGeom prst="rect">
            <a:avLst/>
          </a:prstGeom>
        </p:spPr>
      </p:pic>
      <p:sp>
        <p:nvSpPr>
          <p:cNvPr id="12" name="文本框 11"/>
          <p:cNvSpPr txBox="1"/>
          <p:nvPr/>
        </p:nvSpPr>
        <p:spPr>
          <a:xfrm>
            <a:off x="3791010" y="4690356"/>
            <a:ext cx="1915909" cy="369332"/>
          </a:xfrm>
          <a:prstGeom prst="rect">
            <a:avLst/>
          </a:prstGeom>
          <a:noFill/>
        </p:spPr>
        <p:txBody>
          <a:bodyPr wrap="none" rtlCol="0">
            <a:spAutoFit/>
          </a:bodyPr>
          <a:lstStyle/>
          <a:p>
            <a:r>
              <a:rPr lang="zh-CN" altLang="en-US" dirty="0"/>
              <a:t>银河</a:t>
            </a:r>
            <a:r>
              <a:rPr lang="en-US" altLang="zh-CN" dirty="0"/>
              <a:t>II</a:t>
            </a:r>
            <a:r>
              <a:rPr lang="zh-CN" altLang="en-US" dirty="0"/>
              <a:t>巨型计算机</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613" y="1489456"/>
            <a:ext cx="2249411" cy="2771692"/>
          </a:xfrm>
          <a:prstGeom prst="rect">
            <a:avLst/>
          </a:prstGeom>
        </p:spPr>
      </p:pic>
      <p:pic>
        <p:nvPicPr>
          <p:cNvPr id="14" name="内容占位符 3"/>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8015626" y="455449"/>
            <a:ext cx="2964873" cy="2223655"/>
          </a:xfrm>
        </p:spPr>
      </p:pic>
      <p:sp>
        <p:nvSpPr>
          <p:cNvPr id="15" name="文本框 14"/>
          <p:cNvSpPr txBox="1"/>
          <p:nvPr/>
        </p:nvSpPr>
        <p:spPr>
          <a:xfrm>
            <a:off x="8700420" y="2823051"/>
            <a:ext cx="1800493" cy="369332"/>
          </a:xfrm>
          <a:prstGeom prst="rect">
            <a:avLst/>
          </a:prstGeom>
          <a:noFill/>
        </p:spPr>
        <p:txBody>
          <a:bodyPr wrap="none" rtlCol="0">
            <a:spAutoFit/>
          </a:bodyPr>
          <a:lstStyle/>
          <a:p>
            <a:r>
              <a:rPr lang="zh-CN" altLang="en-US" dirty="0"/>
              <a:t>天河超级计算机</a:t>
            </a:r>
          </a:p>
        </p:txBody>
      </p:sp>
    </p:spTree>
    <p:extLst>
      <p:ext uri="{BB962C8B-B14F-4D97-AF65-F5344CB8AC3E}">
        <p14:creationId xmlns:p14="http://schemas.microsoft.com/office/powerpoint/2010/main" val="9252310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计算机是干什么的？</a:t>
            </a:r>
          </a:p>
        </p:txBody>
      </p:sp>
      <p:grpSp>
        <p:nvGrpSpPr>
          <p:cNvPr id="7" name="组合 6"/>
          <p:cNvGrpSpPr/>
          <p:nvPr/>
        </p:nvGrpSpPr>
        <p:grpSpPr>
          <a:xfrm>
            <a:off x="2594717" y="1588497"/>
            <a:ext cx="7052310" cy="2862322"/>
            <a:chOff x="3009900" y="1728113"/>
            <a:chExt cx="5810250" cy="3003250"/>
          </a:xfrm>
        </p:grpSpPr>
        <p:pic>
          <p:nvPicPr>
            <p:cNvPr id="8" name="Picture 3" descr="-33751040624096308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900" y="2944813"/>
              <a:ext cx="1751013"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28814094312266946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7238" y="2838450"/>
              <a:ext cx="1712912"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5" descr="天然石纹"/>
            <p:cNvSpPr txBox="1">
              <a:spLocks/>
            </p:cNvSpPr>
            <p:nvPr/>
          </p:nvSpPr>
          <p:spPr bwMode="auto">
            <a:xfrm>
              <a:off x="5292725" y="1728113"/>
              <a:ext cx="1338263" cy="3003250"/>
            </a:xfrm>
            <a:prstGeom prst="rect">
              <a:avLst/>
            </a:prstGeom>
            <a:blipFill dpi="0" rotWithShape="1">
              <a:blip r:embed="rId5"/>
              <a:srcRect/>
              <a:tile tx="0" ty="0" sx="100000" sy="100000" flip="none" algn="tl"/>
            </a:blipFill>
            <a:ln w="57150" cmpd="thickThin">
              <a:solidFill>
                <a:srgbClr val="CCFFCC"/>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
              <a:endParaRPr lang="en-US" altLang="zh-CN" sz="3600" dirty="0">
                <a:latin typeface="华文新魏" panose="02010800040101010101" pitchFamily="2" charset="-122"/>
                <a:ea typeface="华文新魏" panose="02010800040101010101" pitchFamily="2" charset="-122"/>
              </a:endParaRPr>
            </a:p>
            <a:p>
              <a:pPr algn="ctr" eaLnBrk="1" fontAlgn="b"/>
              <a:r>
                <a:rPr lang="zh-CN" altLang="en-US" sz="3600" dirty="0">
                  <a:latin typeface="华文新魏" panose="02010800040101010101" pitchFamily="2" charset="-122"/>
                  <a:ea typeface="华文新魏" panose="02010800040101010101" pitchFamily="2" charset="-122"/>
                </a:rPr>
                <a:t>抽</a:t>
              </a:r>
            </a:p>
            <a:p>
              <a:pPr algn="ctr" eaLnBrk="1" fontAlgn="b"/>
              <a:endParaRPr lang="zh-CN" altLang="en-US" sz="3600" dirty="0">
                <a:latin typeface="华文新魏" panose="02010800040101010101" pitchFamily="2" charset="-122"/>
                <a:ea typeface="华文新魏" panose="02010800040101010101" pitchFamily="2" charset="-122"/>
              </a:endParaRPr>
            </a:p>
            <a:p>
              <a:pPr algn="ctr" eaLnBrk="1" fontAlgn="b"/>
              <a:r>
                <a:rPr lang="zh-CN" altLang="en-US" sz="3600" dirty="0">
                  <a:latin typeface="华文新魏" panose="02010800040101010101" pitchFamily="2" charset="-122"/>
                  <a:ea typeface="华文新魏" panose="02010800040101010101" pitchFamily="2" charset="-122"/>
                </a:rPr>
                <a:t>象</a:t>
              </a:r>
            </a:p>
            <a:p>
              <a:pPr algn="ctr" eaLnBrk="1" fontAlgn="b"/>
              <a:endParaRPr lang="en-US" altLang="zh-CN" sz="3600" dirty="0">
                <a:latin typeface="华文新魏" panose="02010800040101010101" pitchFamily="2" charset="-122"/>
                <a:ea typeface="华文新魏" panose="02010800040101010101" pitchFamily="2" charset="-122"/>
              </a:endParaRPr>
            </a:p>
          </p:txBody>
        </p:sp>
        <p:sp>
          <p:nvSpPr>
            <p:cNvPr id="11" name="AutoShape 6"/>
            <p:cNvSpPr>
              <a:spLocks/>
            </p:cNvSpPr>
            <p:nvPr/>
          </p:nvSpPr>
          <p:spPr bwMode="auto">
            <a:xfrm>
              <a:off x="4641850" y="3338513"/>
              <a:ext cx="631825" cy="407987"/>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outerShdw dist="107763" dir="8100000" algn="ctr" rotWithShape="0">
                <a:srgbClr val="808080">
                  <a:alpha val="50000"/>
                </a:srgbClr>
              </a:outerShdw>
            </a:effectLst>
          </p:spPr>
          <p:txBody>
            <a:bodyPr/>
            <a:lstStyle/>
            <a:p>
              <a:pPr fontAlgn="auto">
                <a:spcBef>
                  <a:spcPts val="0"/>
                </a:spcBef>
                <a:spcAft>
                  <a:spcPts val="0"/>
                </a:spcAft>
                <a:defRPr/>
              </a:pPr>
              <a:endParaRPr lang="zh-CN" altLang="en-US">
                <a:latin typeface="+mn-lt"/>
              </a:endParaRPr>
            </a:p>
          </p:txBody>
        </p:sp>
        <p:sp>
          <p:nvSpPr>
            <p:cNvPr id="12" name="AutoShape 7"/>
            <p:cNvSpPr>
              <a:spLocks/>
            </p:cNvSpPr>
            <p:nvPr/>
          </p:nvSpPr>
          <p:spPr bwMode="auto">
            <a:xfrm>
              <a:off x="6711950" y="3251200"/>
              <a:ext cx="711200" cy="4064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outerShdw dist="107763" dir="8100000" algn="ctr" rotWithShape="0">
                <a:srgbClr val="808080">
                  <a:alpha val="50000"/>
                </a:srgbClr>
              </a:outerShdw>
            </a:effectLst>
          </p:spPr>
          <p:txBody>
            <a:bodyPr/>
            <a:lstStyle/>
            <a:p>
              <a:pPr fontAlgn="auto">
                <a:spcBef>
                  <a:spcPts val="0"/>
                </a:spcBef>
                <a:spcAft>
                  <a:spcPts val="0"/>
                </a:spcAft>
                <a:defRPr/>
              </a:pPr>
              <a:endParaRPr lang="zh-CN" altLang="en-US">
                <a:latin typeface="+mn-lt"/>
              </a:endParaRPr>
            </a:p>
          </p:txBody>
        </p:sp>
        <p:sp>
          <p:nvSpPr>
            <p:cNvPr id="13" name="Text Box 8"/>
            <p:cNvSpPr txBox="1">
              <a:spLocks noChangeArrowheads="1"/>
            </p:cNvSpPr>
            <p:nvPr/>
          </p:nvSpPr>
          <p:spPr bwMode="auto">
            <a:xfrm>
              <a:off x="3378200" y="4076700"/>
              <a:ext cx="1360488" cy="32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a:r>
                <a:rPr lang="zh-CN" altLang="en-US" sz="2000">
                  <a:latin typeface="Times New Roman" panose="02020603050405020304" pitchFamily="18" charset="0"/>
                  <a:ea typeface="永中宋体"/>
                  <a:cs typeface="永中宋体"/>
                </a:rPr>
                <a:t>物理世界</a:t>
              </a:r>
            </a:p>
          </p:txBody>
        </p:sp>
        <p:sp>
          <p:nvSpPr>
            <p:cNvPr id="14" name="Text Box 9"/>
            <p:cNvSpPr txBox="1">
              <a:spLocks noChangeArrowheads="1"/>
            </p:cNvSpPr>
            <p:nvPr/>
          </p:nvSpPr>
          <p:spPr bwMode="auto">
            <a:xfrm>
              <a:off x="7402513" y="4270375"/>
              <a:ext cx="1323975" cy="32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a:r>
                <a:rPr lang="zh-CN" altLang="en-US" sz="2000" dirty="0">
                  <a:latin typeface="Times New Roman" panose="02020603050405020304" pitchFamily="18" charset="0"/>
                  <a:ea typeface="永中宋体"/>
                  <a:cs typeface="永中宋体"/>
                </a:rPr>
                <a:t>虚拟世界</a:t>
              </a:r>
            </a:p>
          </p:txBody>
        </p:sp>
        <p:sp>
          <p:nvSpPr>
            <p:cNvPr id="15" name="上弧形箭头 14"/>
            <p:cNvSpPr/>
            <p:nvPr/>
          </p:nvSpPr>
          <p:spPr>
            <a:xfrm>
              <a:off x="4881563" y="2525713"/>
              <a:ext cx="2449512" cy="57467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6" name="上弧形箭头 15"/>
            <p:cNvSpPr/>
            <p:nvPr/>
          </p:nvSpPr>
          <p:spPr>
            <a:xfrm rot="10800000">
              <a:off x="4810125" y="3965575"/>
              <a:ext cx="2447925" cy="57626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7" name="TextBox 17"/>
          <p:cNvSpPr txBox="1"/>
          <p:nvPr/>
        </p:nvSpPr>
        <p:spPr>
          <a:xfrm>
            <a:off x="2877269" y="5204590"/>
            <a:ext cx="6946212" cy="523220"/>
          </a:xfrm>
          <a:prstGeom prst="rect">
            <a:avLst/>
          </a:prstGeom>
          <a:noFill/>
        </p:spPr>
        <p:txBody>
          <a:bodyPr wrap="square">
            <a:spAutoFit/>
          </a:bodyPr>
          <a:lstStyle/>
          <a:p>
            <a:pPr fontAlgn="auto">
              <a:spcBef>
                <a:spcPts val="0"/>
              </a:spcBef>
              <a:spcAft>
                <a:spcPts val="0"/>
              </a:spcAft>
              <a:defRPr/>
            </a:pPr>
            <a:r>
              <a:rPr lang="zh-CN" altLang="en-US" sz="2800" b="1" dirty="0">
                <a:latin typeface="+mj-ea"/>
                <a:ea typeface="+mj-ea"/>
              </a:rPr>
              <a:t>通过计算，精准揭示物理世界现状和规律</a:t>
            </a:r>
          </a:p>
        </p:txBody>
      </p:sp>
      <p:sp>
        <p:nvSpPr>
          <p:cNvPr id="18" name="TextBox 17"/>
          <p:cNvSpPr txBox="1"/>
          <p:nvPr/>
        </p:nvSpPr>
        <p:spPr>
          <a:xfrm>
            <a:off x="3657381" y="5824390"/>
            <a:ext cx="5831148" cy="523220"/>
          </a:xfrm>
          <a:prstGeom prst="rect">
            <a:avLst/>
          </a:prstGeom>
          <a:noFill/>
        </p:spPr>
        <p:txBody>
          <a:bodyPr wrap="square">
            <a:spAutoFit/>
          </a:bodyPr>
          <a:lstStyle/>
          <a:p>
            <a:pPr fontAlgn="auto">
              <a:spcBef>
                <a:spcPts val="0"/>
              </a:spcBef>
              <a:spcAft>
                <a:spcPts val="0"/>
              </a:spcAft>
              <a:defRPr/>
            </a:pPr>
            <a:r>
              <a:rPr lang="zh-CN" altLang="en-US" sz="2800" b="1" dirty="0">
                <a:latin typeface="+mj-ea"/>
                <a:ea typeface="+mj-ea"/>
              </a:rPr>
              <a:t>通过模拟，预见物理世界的未来</a:t>
            </a:r>
          </a:p>
        </p:txBody>
      </p:sp>
      <p:sp>
        <p:nvSpPr>
          <p:cNvPr id="6" name="TextBox 17"/>
          <p:cNvSpPr txBox="1"/>
          <p:nvPr/>
        </p:nvSpPr>
        <p:spPr>
          <a:xfrm>
            <a:off x="3056961" y="4606584"/>
            <a:ext cx="6476382" cy="523220"/>
          </a:xfrm>
          <a:prstGeom prst="rect">
            <a:avLst/>
          </a:prstGeom>
          <a:noFill/>
        </p:spPr>
        <p:txBody>
          <a:bodyPr wrap="square">
            <a:spAutoFit/>
          </a:bodyPr>
          <a:lstStyle/>
          <a:p>
            <a:pPr fontAlgn="auto">
              <a:spcBef>
                <a:spcPts val="0"/>
              </a:spcBef>
              <a:spcAft>
                <a:spcPts val="0"/>
              </a:spcAft>
              <a:defRPr/>
            </a:pPr>
            <a:r>
              <a:rPr lang="zh-CN" altLang="en-US" sz="2800" b="1" dirty="0">
                <a:latin typeface="+mj-ea"/>
                <a:ea typeface="+mj-ea"/>
              </a:rPr>
              <a:t>营造一个和物理世界一致的数字化世界</a:t>
            </a:r>
          </a:p>
        </p:txBody>
      </p:sp>
      <p:sp>
        <p:nvSpPr>
          <p:cNvPr id="3" name="内容占位符 2"/>
          <p:cNvSpPr>
            <a:spLocks noGrp="1"/>
          </p:cNvSpPr>
          <p:nvPr>
            <p:ph idx="1"/>
          </p:nvPr>
        </p:nvSpPr>
        <p:spPr>
          <a:xfrm>
            <a:off x="4014150" y="3103523"/>
            <a:ext cx="4502471" cy="685960"/>
          </a:xfrm>
          <a:solidFill>
            <a:schemeClr val="accent5">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normAutofit/>
          </a:bodyPr>
          <a:lstStyle/>
          <a:p>
            <a:pPr marL="0" indent="0" algn="ctr">
              <a:buNone/>
            </a:pPr>
            <a:r>
              <a:rPr lang="zh-CN" altLang="en-US" sz="3200" b="1" dirty="0">
                <a:solidFill>
                  <a:srgbClr val="FF0000"/>
                </a:solidFill>
              </a:rPr>
              <a:t>精准揭示！预见未来！</a:t>
            </a:r>
          </a:p>
        </p:txBody>
      </p:sp>
    </p:spTree>
    <p:extLst>
      <p:ext uri="{BB962C8B-B14F-4D97-AF65-F5344CB8AC3E}">
        <p14:creationId xmlns:p14="http://schemas.microsoft.com/office/powerpoint/2010/main" val="125795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17"/>
                                        </p:tgtEl>
                                        <p:attrNameLst>
                                          <p:attrName>style.visibility</p:attrName>
                                        </p:attrNameLst>
                                      </p:cBhvr>
                                      <p:to>
                                        <p:strVal val="visible"/>
                                      </p:to>
                                    </p:set>
                                    <p:anim calcmode="discrete" valueType="clr">
                                      <p:cBhvr override="childStyle">
                                        <p:cTn id="14" dur="80"/>
                                        <p:tgtEl>
                                          <p:spTgt spid="17"/>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7"/>
                                        </p:tgtEl>
                                        <p:attrNameLst>
                                          <p:attrName>fillcolor</p:attrName>
                                        </p:attrNameLst>
                                      </p:cBhvr>
                                      <p:tavLst>
                                        <p:tav tm="0">
                                          <p:val>
                                            <p:clrVal>
                                              <a:schemeClr val="accent2"/>
                                            </p:clrVal>
                                          </p:val>
                                        </p:tav>
                                        <p:tav tm="50000">
                                          <p:val>
                                            <p:clrVal>
                                              <a:schemeClr val="hlink"/>
                                            </p:clrVal>
                                          </p:val>
                                        </p:tav>
                                      </p:tavLst>
                                    </p:anim>
                                    <p:set>
                                      <p:cBhvr>
                                        <p:cTn id="16" dur="80"/>
                                        <p:tgtEl>
                                          <p:spTgt spid="17"/>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18"/>
                                        </p:tgtEl>
                                        <p:attrNameLst>
                                          <p:attrName>style.visibility</p:attrName>
                                        </p:attrNameLst>
                                      </p:cBhvr>
                                      <p:to>
                                        <p:strVal val="visible"/>
                                      </p:to>
                                    </p:set>
                                    <p:anim calcmode="discrete" valueType="clr">
                                      <p:cBhvr override="childStyle">
                                        <p:cTn id="21" dur="80"/>
                                        <p:tgtEl>
                                          <p:spTgt spid="18"/>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8"/>
                                        </p:tgtEl>
                                        <p:attrNameLst>
                                          <p:attrName>fillcolor</p:attrName>
                                        </p:attrNameLst>
                                      </p:cBhvr>
                                      <p:tavLst>
                                        <p:tav tm="0">
                                          <p:val>
                                            <p:clrVal>
                                              <a:schemeClr val="accent2"/>
                                            </p:clrVal>
                                          </p:val>
                                        </p:tav>
                                        <p:tav tm="50000">
                                          <p:val>
                                            <p:clrVal>
                                              <a:schemeClr val="hlink"/>
                                            </p:clrVal>
                                          </p:val>
                                        </p:tav>
                                      </p:tavLst>
                                    </p:anim>
                                    <p:set>
                                      <p:cBhvr>
                                        <p:cTn id="23" dur="80"/>
                                        <p:tgtEl>
                                          <p:spTgt spid="18"/>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bg/>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6" grpId="0"/>
      <p:bldP spid="3" grpId="0" build="p"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精准揭示</a:t>
            </a:r>
          </a:p>
        </p:txBody>
      </p:sp>
      <p:sp>
        <p:nvSpPr>
          <p:cNvPr id="3" name="内容占位符 2"/>
          <p:cNvSpPr>
            <a:spLocks noGrp="1"/>
          </p:cNvSpPr>
          <p:nvPr>
            <p:ph idx="1"/>
          </p:nvPr>
        </p:nvSpPr>
        <p:spPr/>
        <p:txBody>
          <a:bodyPr/>
          <a:lstStyle/>
          <a:p>
            <a:endParaRPr lang="zh-CN" altLang="en-US"/>
          </a:p>
        </p:txBody>
      </p:sp>
      <p:pic>
        <p:nvPicPr>
          <p:cNvPr id="3074" name="Picture 2" descr="https://timgsa.baidu.com/timg?image&amp;quality=80&amp;size=b9999_10000&amp;sec=1572526884909&amp;di=76b1ef09aef871111c03dc937bf7428e&amp;imgtype=0&amp;src=http%3A%2F%2Fimg.zcool.cn%2Fcommunity%2F016c1b5ad83d9ea801204029d61c83.png%401280w_1l_2o_100s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492" y="1490271"/>
            <a:ext cx="9356943" cy="5263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9163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预见未来！</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49450"/>
            <a:ext cx="2588677" cy="4351338"/>
          </a:xfrm>
        </p:spPr>
      </p:pic>
      <p:pic>
        <p:nvPicPr>
          <p:cNvPr id="6" name="图片 5"/>
          <p:cNvPicPr>
            <a:picLocks noChangeAspect="1"/>
          </p:cNvPicPr>
          <p:nvPr/>
        </p:nvPicPr>
        <p:blipFill>
          <a:blip r:embed="rId3"/>
          <a:stretch>
            <a:fillRect/>
          </a:stretch>
        </p:blipFill>
        <p:spPr>
          <a:xfrm>
            <a:off x="4101811" y="1690688"/>
            <a:ext cx="7096125" cy="4610100"/>
          </a:xfrm>
          <a:prstGeom prst="rect">
            <a:avLst/>
          </a:prstGeom>
        </p:spPr>
      </p:pic>
    </p:spTree>
    <p:extLst>
      <p:ext uri="{BB962C8B-B14F-4D97-AF65-F5344CB8AC3E}">
        <p14:creationId xmlns:p14="http://schemas.microsoft.com/office/powerpoint/2010/main" val="27542881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共性之处</a:t>
            </a:r>
          </a:p>
        </p:txBody>
      </p:sp>
      <p:pic>
        <p:nvPicPr>
          <p:cNvPr id="6" name="内容占位符 5"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43839" y="1690688"/>
            <a:ext cx="2737285" cy="4351339"/>
          </a:xfrm>
        </p:spPr>
      </p:pic>
      <p:pic>
        <p:nvPicPr>
          <p:cNvPr id="4"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682" y="1690689"/>
            <a:ext cx="2769296" cy="4351338"/>
          </a:xfrm>
          <a:prstGeom prst="rect">
            <a:avLst/>
          </a:prstGeom>
        </p:spPr>
      </p:pic>
      <p:sp>
        <p:nvSpPr>
          <p:cNvPr id="7" name="文本框 6"/>
          <p:cNvSpPr txBox="1"/>
          <p:nvPr/>
        </p:nvSpPr>
        <p:spPr>
          <a:xfrm>
            <a:off x="2310348" y="3543191"/>
            <a:ext cx="7571303" cy="646331"/>
          </a:xfrm>
          <a:prstGeom prst="rect">
            <a:avLst/>
          </a:prstGeom>
          <a:solidFill>
            <a:schemeClr val="accent5">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zh-CN" altLang="en-US" sz="3600" dirty="0"/>
              <a:t>帮助人类发现并利用更多的自然规律</a:t>
            </a:r>
          </a:p>
        </p:txBody>
      </p:sp>
    </p:spTree>
    <p:extLst>
      <p:ext uri="{BB962C8B-B14F-4D97-AF65-F5344CB8AC3E}">
        <p14:creationId xmlns:p14="http://schemas.microsoft.com/office/powerpoint/2010/main" val="179022595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14734</TotalTime>
  <Words>7997</Words>
  <Application>Microsoft Office PowerPoint</Application>
  <PresentationFormat>宽屏</PresentationFormat>
  <Paragraphs>850</Paragraphs>
  <Slides>115</Slides>
  <Notes>40</Notes>
  <HiddenSlides>0</HiddenSlides>
  <MMClips>0</MMClips>
  <ScaleCrop>false</ScaleCrop>
  <HeadingPairs>
    <vt:vector size="8" baseType="variant">
      <vt:variant>
        <vt:lpstr>已用的字体</vt:lpstr>
      </vt:variant>
      <vt:variant>
        <vt:i4>28</vt:i4>
      </vt:variant>
      <vt:variant>
        <vt:lpstr>主题</vt:lpstr>
      </vt:variant>
      <vt:variant>
        <vt:i4>1</vt:i4>
      </vt:variant>
      <vt:variant>
        <vt:lpstr>嵌入 OLE 服务器</vt:lpstr>
      </vt:variant>
      <vt:variant>
        <vt:i4>2</vt:i4>
      </vt:variant>
      <vt:variant>
        <vt:lpstr>幻灯片标题</vt:lpstr>
      </vt:variant>
      <vt:variant>
        <vt:i4>115</vt:i4>
      </vt:variant>
    </vt:vector>
  </HeadingPairs>
  <TitlesOfParts>
    <vt:vector size="146" baseType="lpstr">
      <vt:lpstr>Arial Unicode MS</vt:lpstr>
      <vt:lpstr>Helvetica Neue</vt:lpstr>
      <vt:lpstr>ＭＳ Ｐゴシック</vt:lpstr>
      <vt:lpstr>仿宋</vt:lpstr>
      <vt:lpstr>仿宋_GB2312</vt:lpstr>
      <vt:lpstr>黑体</vt:lpstr>
      <vt:lpstr>华文仿宋</vt:lpstr>
      <vt:lpstr>华文宋体</vt:lpstr>
      <vt:lpstr>华文新魏</vt:lpstr>
      <vt:lpstr>华文行楷</vt:lpstr>
      <vt:lpstr>宋体</vt:lpstr>
      <vt:lpstr>Microsoft YaHei</vt:lpstr>
      <vt:lpstr>永中宋体</vt:lpstr>
      <vt:lpstr>幼圆</vt:lpstr>
      <vt:lpstr>幼圆</vt:lpstr>
      <vt:lpstr>Arial</vt:lpstr>
      <vt:lpstr>Book Antiqua</vt:lpstr>
      <vt:lpstr>Calibri</vt:lpstr>
      <vt:lpstr>Calibri Light</vt:lpstr>
      <vt:lpstr>Georgia</vt:lpstr>
      <vt:lpstr>Helvetica</vt:lpstr>
      <vt:lpstr>Mangal</vt:lpstr>
      <vt:lpstr>MV Boli</vt:lpstr>
      <vt:lpstr>Palatino Linotype</vt:lpstr>
      <vt:lpstr>Symbol</vt:lpstr>
      <vt:lpstr>Times New Roman</vt:lpstr>
      <vt:lpstr>Verdana</vt:lpstr>
      <vt:lpstr>Wingdings 2</vt:lpstr>
      <vt:lpstr>Office 主题</vt:lpstr>
      <vt:lpstr>工作表</vt:lpstr>
      <vt:lpstr>Image</vt:lpstr>
      <vt:lpstr>人工智能之管窥</vt:lpstr>
      <vt:lpstr>内容提纲</vt:lpstr>
      <vt:lpstr>开场白</vt:lpstr>
      <vt:lpstr>走向大众的人工智能</vt:lpstr>
      <vt:lpstr>什么是人工智能？</vt:lpstr>
      <vt:lpstr>智能是什么？</vt:lpstr>
      <vt:lpstr>PowerPoint 演示文稿</vt:lpstr>
      <vt:lpstr>我的机器是智能么？</vt:lpstr>
      <vt:lpstr>我的机器是智能么----图灵测试</vt:lpstr>
      <vt:lpstr>PowerPoint 演示文稿</vt:lpstr>
      <vt:lpstr>人工智能的研究目标</vt:lpstr>
      <vt:lpstr>强AI v.s. 弱AI</vt:lpstr>
      <vt:lpstr>内容提纲</vt:lpstr>
      <vt:lpstr>人工智能编年史</vt:lpstr>
      <vt:lpstr>PowerPoint 演示文稿</vt:lpstr>
      <vt:lpstr>PowerPoint 演示文稿</vt:lpstr>
      <vt:lpstr>PowerPoint 演示文稿</vt:lpstr>
      <vt:lpstr>知识期（1960年代末--1980年代末）</vt:lpstr>
      <vt:lpstr>知识期（1960年代末--1980年代末）</vt:lpstr>
      <vt:lpstr>学习期（1980年代末—今）</vt:lpstr>
      <vt:lpstr>何谓“搜索”-以8-数码问题为例</vt:lpstr>
      <vt:lpstr>搜索：对可用知识的选择</vt:lpstr>
      <vt:lpstr>PowerPoint 演示文稿</vt:lpstr>
      <vt:lpstr>搜索的代价</vt:lpstr>
      <vt:lpstr>怎么办？</vt:lpstr>
      <vt:lpstr>（搜索+学习）-&gt; 棋类游戏</vt:lpstr>
      <vt:lpstr>如何正确估计终局</vt:lpstr>
      <vt:lpstr>机器学习</vt:lpstr>
      <vt:lpstr>PowerPoint 演示文稿</vt:lpstr>
      <vt:lpstr>从神经网络到深度学习</vt:lpstr>
      <vt:lpstr>感知机的基本原理</vt:lpstr>
      <vt:lpstr>人工神经网络算法ANN</vt:lpstr>
      <vt:lpstr>PowerPoint 演示文稿</vt:lpstr>
      <vt:lpstr>深度学习</vt:lpstr>
      <vt:lpstr>庞大的机器学习家族</vt:lpstr>
      <vt:lpstr>迁移学习：学习能力的泛化</vt:lpstr>
      <vt:lpstr>主动学习：解决数据标签稀疏问题</vt:lpstr>
      <vt:lpstr>人工智能的应用场景——智能交通</vt:lpstr>
      <vt:lpstr>PowerPoint 演示文稿</vt:lpstr>
      <vt:lpstr>人工智能的应用场景——社交活动</vt:lpstr>
      <vt:lpstr>人工智能的应用场景——医疗健康</vt:lpstr>
      <vt:lpstr>人工智能的应用场景——医疗健康</vt:lpstr>
      <vt:lpstr>人工智能的应用场景——环境监控</vt:lpstr>
      <vt:lpstr>大数据时代下的人工智能将提供人类无限的可能</vt:lpstr>
      <vt:lpstr>内容提纲</vt:lpstr>
      <vt:lpstr>现代人工智能的三驾马车</vt:lpstr>
      <vt:lpstr>哪儿有大数据？</vt:lpstr>
      <vt:lpstr>数据有多大？</vt:lpstr>
      <vt:lpstr>大数据有多乱？</vt:lpstr>
      <vt:lpstr>大数据有多乱？</vt:lpstr>
      <vt:lpstr>何谓大数据</vt:lpstr>
      <vt:lpstr>诠释大数据</vt:lpstr>
      <vt:lpstr>大数据应用</vt:lpstr>
      <vt:lpstr>应用示例1</vt:lpstr>
      <vt:lpstr>应用示例</vt:lpstr>
      <vt:lpstr>更大范围的应用</vt:lpstr>
      <vt:lpstr>更大范围的应用</vt:lpstr>
      <vt:lpstr>大数据应用人才</vt:lpstr>
      <vt:lpstr>大量人才需求</vt:lpstr>
      <vt:lpstr>大数据的影响</vt:lpstr>
      <vt:lpstr>大数据处理的影响力</vt:lpstr>
      <vt:lpstr>大数据处理的影响力</vt:lpstr>
      <vt:lpstr>数据至上的回报</vt:lpstr>
      <vt:lpstr>大数据特征及其应对需求</vt:lpstr>
      <vt:lpstr>大数据时代</vt:lpstr>
      <vt:lpstr>大数据时代</vt:lpstr>
      <vt:lpstr>人工智能的第三匹马车：高性能计算</vt:lpstr>
      <vt:lpstr>若干典型的深度神经网络</vt:lpstr>
      <vt:lpstr>人工智能的第三匹马车：高性能计算</vt:lpstr>
      <vt:lpstr>(GP)GPU</vt:lpstr>
      <vt:lpstr>GPGPU=GPU+CUDA</vt:lpstr>
      <vt:lpstr>人工智能的第三匹马车：高性能计算</vt:lpstr>
      <vt:lpstr>内容提纲</vt:lpstr>
      <vt:lpstr>人工智能之中国贡献</vt:lpstr>
      <vt:lpstr>中国的人工智能战略</vt:lpstr>
      <vt:lpstr>中国的人工智能战略第一步</vt:lpstr>
      <vt:lpstr>中国的人工智能战略第二步</vt:lpstr>
      <vt:lpstr>中国的人工智能战略第三步</vt:lpstr>
      <vt:lpstr>重点任务：新一代人工智能基础理论体系</vt:lpstr>
      <vt:lpstr>重点任务：新一代人工智能基础理论体系</vt:lpstr>
      <vt:lpstr>重点任务：新一代人工智能关键共性技术体系</vt:lpstr>
      <vt:lpstr>重点任务：新一代人工智能创新平台</vt:lpstr>
      <vt:lpstr>重点任务：建设安全便捷的智能社会</vt:lpstr>
      <vt:lpstr>重点任务：建设安全便捷的智能社会</vt:lpstr>
      <vt:lpstr>人工智能开放创新平台</vt:lpstr>
      <vt:lpstr>百度：自动驾驶</vt:lpstr>
      <vt:lpstr>百度：自动驾驶</vt:lpstr>
      <vt:lpstr>阿里：城市大脑</vt:lpstr>
      <vt:lpstr>阿里：城市大脑</vt:lpstr>
      <vt:lpstr>腾讯：医疗影像</vt:lpstr>
      <vt:lpstr>科大讯飞：智能语音</vt:lpstr>
      <vt:lpstr>商汤科技：智能视觉</vt:lpstr>
      <vt:lpstr>商汤科技：智能视觉应用</vt:lpstr>
      <vt:lpstr>内容提纲</vt:lpstr>
      <vt:lpstr>人工智能之本质、未来</vt:lpstr>
      <vt:lpstr>计算机是干什么的？</vt:lpstr>
      <vt:lpstr>精准揭示</vt:lpstr>
      <vt:lpstr>预见未来！</vt:lpstr>
      <vt:lpstr>共性之处</vt:lpstr>
      <vt:lpstr>什么是规律？</vt:lpstr>
      <vt:lpstr>如何获得规律？</vt:lpstr>
      <vt:lpstr>机器学习是一种重要的统计规律获取手段</vt:lpstr>
      <vt:lpstr>机器学习和人类思考(归纳)</vt:lpstr>
      <vt:lpstr>最能代表人工智能的几个关键词</vt:lpstr>
      <vt:lpstr>PowerPoint 演示文稿</vt:lpstr>
      <vt:lpstr>PowerPoint 演示文稿</vt:lpstr>
      <vt:lpstr>PowerPoint 演示文稿</vt:lpstr>
      <vt:lpstr>PowerPoint 演示文稿</vt:lpstr>
      <vt:lpstr>人工智能技术面临的最大挑战</vt:lpstr>
      <vt:lpstr>结束语</vt:lpstr>
      <vt:lpstr>鸣谢</vt:lpstr>
      <vt:lpstr>人工智能能够取代人吗？</vt:lpstr>
      <vt:lpstr>AlphaGo</vt:lpstr>
      <vt:lpstr>学习估值函数</vt:lpstr>
      <vt:lpstr>PowerPoint 演示文稿</vt:lpstr>
    </vt:vector>
  </TitlesOfParts>
  <Company>njucs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TXP-ICS-NJU</dc:creator>
  <cp:lastModifiedBy>陶先平</cp:lastModifiedBy>
  <cp:revision>124</cp:revision>
  <dcterms:created xsi:type="dcterms:W3CDTF">2019-10-29T06:44:52Z</dcterms:created>
  <dcterms:modified xsi:type="dcterms:W3CDTF">2021-12-07T13:55:26Z</dcterms:modified>
</cp:coreProperties>
</file>